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56" r:id="rId5"/>
    <p:sldId id="3080" r:id="rId6"/>
    <p:sldId id="3106" r:id="rId7"/>
    <p:sldId id="3079" r:id="rId8"/>
    <p:sldId id="2812" r:id="rId9"/>
    <p:sldId id="3081" r:id="rId10"/>
    <p:sldId id="3082" r:id="rId11"/>
    <p:sldId id="3083" r:id="rId12"/>
    <p:sldId id="3084" r:id="rId13"/>
    <p:sldId id="3088" r:id="rId14"/>
    <p:sldId id="3085" r:id="rId15"/>
    <p:sldId id="3087" r:id="rId16"/>
    <p:sldId id="3094" r:id="rId17"/>
    <p:sldId id="3090" r:id="rId18"/>
    <p:sldId id="3091" r:id="rId19"/>
    <p:sldId id="3092" r:id="rId20"/>
    <p:sldId id="3131" r:id="rId21"/>
    <p:sldId id="3093" r:id="rId22"/>
    <p:sldId id="3100" r:id="rId23"/>
    <p:sldId id="3086" r:id="rId24"/>
    <p:sldId id="3104" r:id="rId25"/>
    <p:sldId id="3101" r:id="rId26"/>
    <p:sldId id="3102" r:id="rId27"/>
    <p:sldId id="3105" r:id="rId28"/>
    <p:sldId id="3103" r:id="rId29"/>
    <p:sldId id="3107" r:id="rId30"/>
    <p:sldId id="3098" r:id="rId31"/>
    <p:sldId id="3099" r:id="rId32"/>
    <p:sldId id="3110" r:id="rId33"/>
    <p:sldId id="3108" r:id="rId34"/>
    <p:sldId id="3112" r:id="rId35"/>
    <p:sldId id="3113" r:id="rId36"/>
    <p:sldId id="2809" r:id="rId37"/>
    <p:sldId id="3114" r:id="rId38"/>
    <p:sldId id="3115" r:id="rId39"/>
    <p:sldId id="3116" r:id="rId40"/>
    <p:sldId id="3111" r:id="rId41"/>
    <p:sldId id="3117" r:id="rId42"/>
    <p:sldId id="3119" r:id="rId43"/>
    <p:sldId id="3118" r:id="rId44"/>
    <p:sldId id="3121" r:id="rId45"/>
    <p:sldId id="3120" r:id="rId46"/>
    <p:sldId id="3125" r:id="rId47"/>
    <p:sldId id="3122" r:id="rId48"/>
    <p:sldId id="3127" r:id="rId49"/>
    <p:sldId id="3128" r:id="rId50"/>
    <p:sldId id="3130" r:id="rId51"/>
    <p:sldId id="3129" r:id="rId52"/>
    <p:sldId id="3124" r:id="rId53"/>
    <p:sldId id="2813" r:id="rId54"/>
    <p:sldId id="3123" r:id="rId55"/>
    <p:sldId id="2814" r:id="rId56"/>
    <p:sldId id="3126" r:id="rId57"/>
    <p:sldId id="2815" r:id="rId58"/>
    <p:sldId id="2816" r:id="rId59"/>
    <p:sldId id="3078" r:id="rId60"/>
  </p:sldIdLst>
  <p:sldSz cx="9144000" cy="6858000" type="screen4x3"/>
  <p:notesSz cx="6950075" cy="9236075"/>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 Kostka" initials="BK" lastIdx="8" clrIdx="0">
    <p:extLst>
      <p:ext uri="{19B8F6BF-5375-455C-9EA6-DF929625EA0E}">
        <p15:presenceInfo xmlns:p15="http://schemas.microsoft.com/office/powerpoint/2012/main" userId="S::bkostka@roopco.com::5bf04b9e-3f2b-4203-8d7a-b84b746d51c3" providerId="AD"/>
      </p:ext>
    </p:extLst>
  </p:cmAuthor>
  <p:cmAuthor id="2" name="Joe Toula" initials="JT" lastIdx="17" clrIdx="1">
    <p:extLst>
      <p:ext uri="{19B8F6BF-5375-455C-9EA6-DF929625EA0E}">
        <p15:presenceInfo xmlns:p15="http://schemas.microsoft.com/office/powerpoint/2012/main" userId="S::jtoula@rpminc.com::2df48d24-f262-454e-ad9c-9a6f9fc72b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76D5FF"/>
    <a:srgbClr val="3CA48E"/>
    <a:srgbClr val="0098FF"/>
    <a:srgbClr val="56DA98"/>
    <a:srgbClr val="56CEA0"/>
    <a:srgbClr val="008AFF"/>
    <a:srgbClr val="41EFCD"/>
    <a:srgbClr val="67F7FF"/>
    <a:srgbClr val="45B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34780-F6A5-48BB-9399-4F12E6B4FED5}" v="5" dt="2022-04-18T18:01:22.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36" autoAdjust="0"/>
    <p:restoredTop sz="95187" autoAdjust="0"/>
  </p:normalViewPr>
  <p:slideViewPr>
    <p:cSldViewPr snapToGrid="0">
      <p:cViewPr varScale="1">
        <p:scale>
          <a:sx n="108" d="100"/>
          <a:sy n="108" d="100"/>
        </p:scale>
        <p:origin x="1434" y="150"/>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txBody>
          <a:bodyPr vert="horz" lIns="91001" tIns="45502" rIns="91001" bIns="45502" rtlCol="0" anchor="ctr"/>
          <a:lstStyle/>
          <a:p>
            <a:endParaRPr lang="en-US"/>
          </a:p>
        </p:txBody>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pPr/>
              <a:t>‹#›</a:t>
            </a:fld>
            <a:endParaRPr lang="en-US"/>
          </a:p>
        </p:txBody>
      </p:sp>
    </p:spTree>
    <p:extLst>
      <p:ext uri="{BB962C8B-B14F-4D97-AF65-F5344CB8AC3E}">
        <p14:creationId xmlns:p14="http://schemas.microsoft.com/office/powerpoint/2010/main"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A05FC04-006C-4370-AA2A-61F90C8564E7}" type="slidenum">
              <a:rPr lang="en-US" smtClean="0"/>
              <a:pPr/>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dirty="0"/>
          </a:p>
        </p:txBody>
      </p:sp>
    </p:spTree>
    <p:extLst>
      <p:ext uri="{BB962C8B-B14F-4D97-AF65-F5344CB8AC3E}">
        <p14:creationId xmlns:p14="http://schemas.microsoft.com/office/powerpoint/2010/main" val="48576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5FC04-006C-4370-AA2A-61F90C8564E7}" type="slidenum">
              <a:rPr lang="en-US" smtClean="0"/>
              <a:pPr/>
              <a:t>5</a:t>
            </a:fld>
            <a:endParaRPr lang="en-US"/>
          </a:p>
        </p:txBody>
      </p:sp>
    </p:spTree>
    <p:extLst>
      <p:ext uri="{BB962C8B-B14F-4D97-AF65-F5344CB8AC3E}">
        <p14:creationId xmlns:p14="http://schemas.microsoft.com/office/powerpoint/2010/main" val="424203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Investigator should not be trying to vindicate the company, officers, employees, etc., nor should they be out to get anyone. </a:t>
            </a:r>
          </a:p>
          <a:p>
            <a:r>
              <a:rPr lang="en-US" sz="1200" dirty="0"/>
              <a:t>Look for evidence that could be inculpatory (shows or tends to show involvement in an act) and/or exculpatory (evidence that shows or tends to show exoneration).</a:t>
            </a:r>
          </a:p>
          <a:p>
            <a:r>
              <a:rPr lang="en-US" sz="1200" dirty="0"/>
              <a:t>Avoid allowing “cognitive bias” to adversely effect the investigation, i.e., don’t jump to conclusions, make sure you seek out objective facts, don’t interpret information to support your existing belief. </a:t>
            </a:r>
          </a:p>
          <a:p>
            <a:pPr marL="0" indent="0">
              <a:buNone/>
            </a:pPr>
            <a:r>
              <a:rPr lang="en-US" sz="1200" dirty="0"/>
              <a:t>Take each complaint seriously and let the evidence lead to the conclusion – we have a duty to investigate under V&amp;Es of 168\\</a:t>
            </a:r>
            <a:r>
              <a:rPr lang="en-US" sz="1200" dirty="0">
                <a:latin typeface="Calibri (Body)"/>
              </a:rPr>
              <a:t>Should the Investigation be conducted by an employee, or should the company hire an outside investigator. </a:t>
            </a:r>
          </a:p>
          <a:p>
            <a:pPr marL="0" indent="0">
              <a:buNone/>
            </a:pPr>
            <a:r>
              <a:rPr lang="en-US" sz="1200" dirty="0">
                <a:latin typeface="Calibri (Body)"/>
              </a:rPr>
              <a:t>Factors to consider</a:t>
            </a:r>
          </a:p>
          <a:p>
            <a:r>
              <a:rPr lang="en-US" sz="1200" dirty="0">
                <a:latin typeface="Calibri (Body)"/>
              </a:rPr>
              <a:t>Nature and scope of the complaint</a:t>
            </a:r>
          </a:p>
          <a:p>
            <a:r>
              <a:rPr lang="en-US" sz="1200" dirty="0">
                <a:latin typeface="Calibri (Body)"/>
              </a:rPr>
              <a:t>Is it something that could pose a substantial financial risk to the company or result in a mandatory disclosure to a government agency?  If either of those things are true, an outside lawyer is usually needed.</a:t>
            </a:r>
          </a:p>
          <a:p>
            <a:r>
              <a:rPr lang="en-US" sz="1200" dirty="0">
                <a:latin typeface="Calibri (Body)"/>
              </a:rPr>
              <a:t>Could it involve a criminal violation? Securities fraud, destruction of records, falsifying government filings, theft, bribery, insider trading, etc.?</a:t>
            </a:r>
          </a:p>
          <a:p>
            <a:r>
              <a:rPr lang="en-US" sz="1200" dirty="0">
                <a:latin typeface="Calibri (Body)"/>
              </a:rPr>
              <a:t>Does the complaint involve an officer or senior manager of the company?</a:t>
            </a:r>
          </a:p>
          <a:p>
            <a:pPr marL="1257300" lvl="2" indent="-342900">
              <a:buFont typeface="Arial" panose="020B0604020202020204" pitchFamily="34" charset="0"/>
              <a:buChar char="•"/>
            </a:pPr>
            <a:r>
              <a:rPr lang="en-US" sz="1200" dirty="0"/>
              <a:t>Is there a skilled, unbiased employee capable of conducting the investigation?</a:t>
            </a:r>
          </a:p>
          <a:p>
            <a:pPr marL="1257300" lvl="2" indent="-342900">
              <a:buFont typeface="Arial" panose="020B0604020202020204" pitchFamily="34" charset="0"/>
              <a:buChar char="•"/>
            </a:pPr>
            <a:r>
              <a:rPr lang="en-US" sz="1200" dirty="0"/>
              <a:t>Is there a need to preserve attorney/client privilege?</a:t>
            </a:r>
          </a:p>
          <a:p>
            <a:pPr marL="1257300" lvl="2" indent="-342900">
              <a:buFont typeface="Arial" panose="020B0604020202020204" pitchFamily="34" charset="0"/>
              <a:buChar char="•"/>
            </a:pPr>
            <a:r>
              <a:rPr lang="en-US" sz="1200" dirty="0"/>
              <a:t>Is it a routine HR matter that you can conduct? Does it involve someone you are friends with or is within your chain of command?</a:t>
            </a:r>
          </a:p>
          <a:p>
            <a:pPr marL="1257300" lvl="2" indent="-342900">
              <a:buFont typeface="Arial" panose="020B0604020202020204" pitchFamily="34" charset="0"/>
              <a:buChar char="•"/>
            </a:pPr>
            <a:r>
              <a:rPr lang="en-US" sz="1200" dirty="0"/>
              <a:t>Can the investigator potentially be a witness and what kind of witness?</a:t>
            </a:r>
          </a:p>
          <a:p>
            <a:pPr marL="1257300" lvl="2" indent="-342900">
              <a:buFont typeface="Arial" panose="020B0604020202020204" pitchFamily="34" charset="0"/>
              <a:buChar char="•"/>
            </a:pPr>
            <a:r>
              <a:rPr lang="en-US" sz="1200" dirty="0"/>
              <a:t>Is there a Union</a:t>
            </a:r>
            <a:endParaRPr lang="en-US" sz="1200" dirty="0">
              <a:latin typeface="Calibri (Body)"/>
            </a:endParaRPr>
          </a:p>
          <a:p>
            <a:endParaRPr lang="en-US"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16</a:t>
            </a:fld>
            <a:endParaRPr lang="en-US"/>
          </a:p>
        </p:txBody>
      </p:sp>
    </p:spTree>
    <p:extLst>
      <p:ext uri="{BB962C8B-B14F-4D97-AF65-F5344CB8AC3E}">
        <p14:creationId xmlns:p14="http://schemas.microsoft.com/office/powerpoint/2010/main" val="345653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Investigator should not be trying to vindicate the company, officers, employees, etc., nor should they be out to get anyone. </a:t>
            </a:r>
          </a:p>
          <a:p>
            <a:r>
              <a:rPr lang="en-US" sz="1200" dirty="0"/>
              <a:t>Look for evidence that could be inculpatory (shows or tends to show involvement in an act) and/or exculpatory (evidence that shows or tends to show exoneration).</a:t>
            </a:r>
          </a:p>
          <a:p>
            <a:r>
              <a:rPr lang="en-US" sz="1200" dirty="0"/>
              <a:t>Avoid allowing “cognitive bias” to adversely effect the investigation, i.e., don’t jump to conclusions, make sure you seek out objective facts, don’t interpret information to support your existing belief. </a:t>
            </a:r>
          </a:p>
          <a:p>
            <a:pPr marL="0" indent="0">
              <a:buNone/>
            </a:pPr>
            <a:r>
              <a:rPr lang="en-US" sz="1200" dirty="0"/>
              <a:t>Take each complaint seriously and let the evidence lead to the conclusion – we have a duty to investigate under V&amp;Es of 168\\</a:t>
            </a:r>
            <a:r>
              <a:rPr lang="en-US" sz="1200" dirty="0">
                <a:latin typeface="Calibri (Body)"/>
              </a:rPr>
              <a:t>Should the Investigation be conducted by an employee, or should the company hire an outside investigator. </a:t>
            </a:r>
          </a:p>
          <a:p>
            <a:pPr marL="0" indent="0">
              <a:buNone/>
            </a:pPr>
            <a:r>
              <a:rPr lang="en-US" sz="1200" dirty="0">
                <a:latin typeface="Calibri (Body)"/>
              </a:rPr>
              <a:t>Factors to consider</a:t>
            </a:r>
          </a:p>
          <a:p>
            <a:r>
              <a:rPr lang="en-US" sz="1200" dirty="0">
                <a:latin typeface="Calibri (Body)"/>
              </a:rPr>
              <a:t>Nature and scope of the complaint</a:t>
            </a:r>
          </a:p>
          <a:p>
            <a:r>
              <a:rPr lang="en-US" sz="1200" dirty="0">
                <a:latin typeface="Calibri (Body)"/>
              </a:rPr>
              <a:t>Is it something that could pose a substantial financial risk to the company or result in a mandatory disclosure to a government agency?  If either of those things are true, an outside lawyer is usually needed.</a:t>
            </a:r>
          </a:p>
          <a:p>
            <a:r>
              <a:rPr lang="en-US" sz="1200" dirty="0">
                <a:latin typeface="Calibri (Body)"/>
              </a:rPr>
              <a:t>Could it involve a criminal violation? Securities fraud, destruction of records, falsifying government filings, theft, bribery, insider trading, etc.?</a:t>
            </a:r>
          </a:p>
          <a:p>
            <a:r>
              <a:rPr lang="en-US" sz="1200" dirty="0">
                <a:latin typeface="Calibri (Body)"/>
              </a:rPr>
              <a:t>Does the complaint involve an officer or senior manager of the company?</a:t>
            </a:r>
          </a:p>
          <a:p>
            <a:pPr marL="1257300" lvl="2" indent="-342900">
              <a:buFont typeface="Arial" panose="020B0604020202020204" pitchFamily="34" charset="0"/>
              <a:buChar char="•"/>
            </a:pPr>
            <a:r>
              <a:rPr lang="en-US" sz="1200" dirty="0"/>
              <a:t>Is there a skilled, unbiased employee capable of conducting the investigation?</a:t>
            </a:r>
          </a:p>
          <a:p>
            <a:pPr marL="1257300" lvl="2" indent="-342900">
              <a:buFont typeface="Arial" panose="020B0604020202020204" pitchFamily="34" charset="0"/>
              <a:buChar char="•"/>
            </a:pPr>
            <a:r>
              <a:rPr lang="en-US" sz="1200" dirty="0"/>
              <a:t>Is there a need to preserve attorney/client privilege?</a:t>
            </a:r>
          </a:p>
          <a:p>
            <a:pPr marL="1257300" lvl="2" indent="-342900">
              <a:buFont typeface="Arial" panose="020B0604020202020204" pitchFamily="34" charset="0"/>
              <a:buChar char="•"/>
            </a:pPr>
            <a:r>
              <a:rPr lang="en-US" sz="1200" dirty="0"/>
              <a:t>Is it a routine HR matter that you can conduct? Does it involve someone you are friends with or is within your chain of command?</a:t>
            </a:r>
          </a:p>
          <a:p>
            <a:pPr marL="1257300" lvl="2" indent="-342900">
              <a:buFont typeface="Arial" panose="020B0604020202020204" pitchFamily="34" charset="0"/>
              <a:buChar char="•"/>
            </a:pPr>
            <a:r>
              <a:rPr lang="en-US" sz="1200" dirty="0"/>
              <a:t>Can the investigator potentially be a witness and what kind of witness?</a:t>
            </a:r>
          </a:p>
          <a:p>
            <a:pPr marL="1257300" lvl="2" indent="-342900">
              <a:buFont typeface="Arial" panose="020B0604020202020204" pitchFamily="34" charset="0"/>
              <a:buChar char="•"/>
            </a:pPr>
            <a:r>
              <a:rPr lang="en-US" sz="1200" dirty="0"/>
              <a:t>Is there a Union</a:t>
            </a:r>
            <a:endParaRPr lang="en-US" sz="1200" dirty="0">
              <a:latin typeface="Calibri (Body)"/>
            </a:endParaRPr>
          </a:p>
          <a:p>
            <a:endParaRPr lang="en-US"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17</a:t>
            </a:fld>
            <a:endParaRPr lang="en-US"/>
          </a:p>
        </p:txBody>
      </p:sp>
    </p:spTree>
    <p:extLst>
      <p:ext uri="{BB962C8B-B14F-4D97-AF65-F5344CB8AC3E}">
        <p14:creationId xmlns:p14="http://schemas.microsoft.com/office/powerpoint/2010/main" val="34093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Does the Employee have the right to have someone with them?</a:t>
            </a:r>
          </a:p>
          <a:p>
            <a:pPr marL="800100" lvl="1" indent="-342900"/>
            <a:r>
              <a:rPr lang="en-US" sz="1400" dirty="0"/>
              <a:t>Another employee?</a:t>
            </a:r>
          </a:p>
          <a:p>
            <a:pPr marL="1257300" lvl="2" indent="-342900"/>
            <a:r>
              <a:rPr lang="en-US" sz="1400" dirty="0"/>
              <a:t>Union vs. non-union.</a:t>
            </a:r>
          </a:p>
          <a:p>
            <a:pPr marL="800100" lvl="1" indent="-342900"/>
            <a:r>
              <a:rPr lang="en-US" sz="1400" dirty="0"/>
              <a:t>A lawyer?</a:t>
            </a:r>
          </a:p>
          <a:p>
            <a:pPr marL="1257300" lvl="2" indent="-342900"/>
            <a:r>
              <a:rPr lang="en-US" sz="1400" dirty="0"/>
              <a:t>Usually not, but check union contracts, company policies/ contracts </a:t>
            </a:r>
          </a:p>
          <a:p>
            <a:pPr marL="800100" lvl="1" indent="-342900"/>
            <a:r>
              <a:rPr lang="en-US" sz="1400" dirty="0"/>
              <a:t>A parent?</a:t>
            </a:r>
          </a:p>
          <a:p>
            <a:pPr marL="1257300" lvl="2" indent="-342900"/>
            <a:r>
              <a:rPr lang="en-US" sz="1400" dirty="0"/>
              <a:t>Usually not, but does that change if the employee is a minor?</a:t>
            </a:r>
          </a:p>
          <a:p>
            <a:pPr marL="800100" lvl="1" indent="-342900"/>
            <a:r>
              <a:rPr lang="en-US" sz="1400" dirty="0"/>
              <a:t>An interpreter?</a:t>
            </a:r>
          </a:p>
          <a:p>
            <a:r>
              <a:rPr lang="en-US" sz="1400" dirty="0"/>
              <a:t>Does the employee have the right to plead the 5</a:t>
            </a:r>
            <a:r>
              <a:rPr lang="en-US" sz="1400" baseline="30000" dirty="0"/>
              <a:t>th</a:t>
            </a:r>
            <a:r>
              <a:rPr lang="en-US" sz="1400" dirty="0"/>
              <a:t> amendment if potential criminal conduct is involved?</a:t>
            </a:r>
          </a:p>
          <a:p>
            <a:pPr marL="800100" lvl="1" indent="-342900"/>
            <a:r>
              <a:rPr lang="en-US" sz="1400" dirty="0"/>
              <a:t>Does not apply to questions by private employer.</a:t>
            </a:r>
          </a:p>
          <a:p>
            <a:pPr marL="800100" lvl="1" indent="-342900"/>
            <a:r>
              <a:rPr lang="en-US" sz="1400" dirty="0"/>
              <a:t>Employee’s duty to cooperate</a:t>
            </a:r>
          </a:p>
          <a:p>
            <a:pPr marL="800100" lvl="1" indent="-342900"/>
            <a:r>
              <a:rPr lang="en-US" sz="1400" dirty="0"/>
              <a:t>Disciplinary action.</a:t>
            </a:r>
          </a:p>
          <a:p>
            <a:pPr marL="800100" lvl="1" indent="-342900"/>
            <a:r>
              <a:rPr lang="en-US" sz="1400" dirty="0"/>
              <a:t>Reasons for not cooperating?  May help with the investigation if you know why. </a:t>
            </a:r>
          </a:p>
          <a:p>
            <a:pPr marL="800100" lvl="1" indent="-342900"/>
            <a:endParaRPr lang="en-US" sz="1800" dirty="0"/>
          </a:p>
          <a:p>
            <a:endParaRPr lang="en-US"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30</a:t>
            </a:fld>
            <a:endParaRPr lang="en-US"/>
          </a:p>
        </p:txBody>
      </p:sp>
    </p:spTree>
    <p:extLst>
      <p:ext uri="{BB962C8B-B14F-4D97-AF65-F5344CB8AC3E}">
        <p14:creationId xmlns:p14="http://schemas.microsoft.com/office/powerpoint/2010/main" val="402097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2"/>
            </p:custDataLst>
            <p:extLst>
              <p:ext uri="{D42A27DB-BD31-4B8C-83A1-F6EECF244321}">
                <p14:modId xmlns:p14="http://schemas.microsoft.com/office/powerpoint/2010/main" val="473403509"/>
              </p:ext>
            </p:ext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050" name="think-cell Slide" r:id="rId5" imgW="424" imgH="424" progId="TCLayout.ActiveDocument.1">
                  <p:embed/>
                </p:oleObj>
              </mc:Choice>
              <mc:Fallback>
                <p:oleObj name="think-cell Slide" r:id="rId5" imgW="424" imgH="424" progId="TCLayout.ActiveDocument.1">
                  <p:embed/>
                  <p:pic>
                    <p:nvPicPr>
                      <p:cNvPr id="9" name="Object 8" hidden="1">
                        <a:extLst>
                          <a:ext uri="{FF2B5EF4-FFF2-40B4-BE49-F238E27FC236}">
                            <a16:creationId xmlns:a16="http://schemas.microsoft.com/office/drawing/2014/main" id="{74AFCF93-F657-4B86-AF22-65B0BC4CCAC8}"/>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324640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2"/>
            </p:custDataLst>
            <p:extLst>
              <p:ext uri="{D42A27DB-BD31-4B8C-83A1-F6EECF244321}">
                <p14:modId xmlns:p14="http://schemas.microsoft.com/office/powerpoint/2010/main" val="2080291004"/>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spid="_x0000_s3074"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06D9C2DC-7DD7-4CCC-9988-35B863DFA90C}"/>
                          </a:ext>
                        </a:extLst>
                      </p:cNvPr>
                      <p:cNvPicPr/>
                      <p:nvPr/>
                    </p:nvPicPr>
                    <p:blipFill>
                      <a:blip r:embed="rId5"/>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dirty="0"/>
              <a:t>Click to edit </a:t>
            </a:r>
            <a:br>
              <a:rPr lang="en-US" dirty="0"/>
            </a:br>
            <a:r>
              <a:rPr lang="en-US" dirty="0"/>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spTree>
    <p:extLst>
      <p:ext uri="{BB962C8B-B14F-4D97-AF65-F5344CB8AC3E}">
        <p14:creationId xmlns:p14="http://schemas.microsoft.com/office/powerpoint/2010/main" val="34510032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rotWithShape="1">
          <a:blip r:embed="rId2"/>
          <a:srcRect l="10663" t="1445" r="10663"/>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3"/>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a:cxnSpLocks/>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a:cxnSpLocks/>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1" name="Straight Connector 10">
            <a:extLst>
              <a:ext uri="{FF2B5EF4-FFF2-40B4-BE49-F238E27FC236}">
                <a16:creationId xmlns:a16="http://schemas.microsoft.com/office/drawing/2014/main" id="{A210BB95-7967-7648-835C-D3C45FEF1074}"/>
              </a:ext>
            </a:extLst>
          </p:cNvPr>
          <p:cNvCxnSpPr>
            <a:cxnSpLocks/>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4"/>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cxnSpLocks/>
            <a:stCxn id="7" idx="0"/>
          </p:cNvCxnSpPr>
          <p:nvPr userDrawn="1"/>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dirty="0"/>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spTree>
    <p:extLst>
      <p:ext uri="{BB962C8B-B14F-4D97-AF65-F5344CB8AC3E}">
        <p14:creationId xmlns:p14="http://schemas.microsoft.com/office/powerpoint/2010/main" val="10094628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dirty="0"/>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r>
              <a:rPr lang="en-US"/>
              <a:t>[EVENT NAME]  [DATE]</a:t>
            </a:r>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pPr/>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440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vmlDrawing" Target="../drawings/vmlDrawing1.v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8"/>
            </p:custDataLst>
            <p:extLst>
              <p:ext uri="{D42A27DB-BD31-4B8C-83A1-F6EECF244321}">
                <p14:modId xmlns:p14="http://schemas.microsoft.com/office/powerpoint/2010/main" val="2327716345"/>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spid="_x0000_s1026" name="think-cell Slide" r:id="rId10" imgW="216" imgH="216" progId="TCLayout.ActiveDocument.1">
                  <p:embed/>
                </p:oleObj>
              </mc:Choice>
              <mc:Fallback>
                <p:oleObj name="think-cell Slide" r:id="rId10" imgW="216" imgH="216" progId="TCLayout.ActiveDocument.1">
                  <p:embed/>
                  <p:pic>
                    <p:nvPicPr>
                      <p:cNvPr id="4" name="Object 3" hidden="1">
                        <a:extLst>
                          <a:ext uri="{FF2B5EF4-FFF2-40B4-BE49-F238E27FC236}">
                            <a16:creationId xmlns:a16="http://schemas.microsoft.com/office/drawing/2014/main" id="{BA747609-9833-467F-ADAA-9AD838BECE59}"/>
                          </a:ext>
                        </a:extLst>
                      </p:cNvPr>
                      <p:cNvPicPr/>
                      <p:nvPr/>
                    </p:nvPicPr>
                    <p:blipFill>
                      <a:blip r:embed="rId11"/>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2"/>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a:cxnSpLocks/>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3"/>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cxnSpLocks/>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hf hdr="0" ftr="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rpminc.ethicspointvp.com/custom/rpminc/forms/mgr/form_data.asp?lang=en"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rotWithShape="1">
          <a:blip r:embed="rId3"/>
          <a:srcRect l="10663" t="1445" r="10663"/>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a:cxnSpLocks/>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a:cxnSpLocks/>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ts val="0"/>
              </a:spcBef>
            </a:pPr>
            <a:r>
              <a:rPr lang="en-US" sz="2100" dirty="0">
                <a:solidFill>
                  <a:schemeClr val="bg1"/>
                </a:solidFill>
              </a:rPr>
              <a:t>Investigation Workshop</a:t>
            </a:r>
            <a:endParaRPr lang="en-US" sz="1500" dirty="0">
              <a:solidFill>
                <a:schemeClr val="bg1"/>
              </a:solidFill>
            </a:endParaRPr>
          </a:p>
        </p:txBody>
      </p:sp>
      <p:sp>
        <p:nvSpPr>
          <p:cNvPr id="13" name="Subtitle 2">
            <a:extLst>
              <a:ext uri="{FF2B5EF4-FFF2-40B4-BE49-F238E27FC236}">
                <a16:creationId xmlns:a16="http://schemas.microsoft.com/office/drawing/2014/main" id="{7FC9D5ED-80ED-374D-9AA9-81F585B218BA}"/>
              </a:ext>
            </a:extLst>
          </p:cNvPr>
          <p:cNvSpPr txBox="1">
            <a:spLocks/>
          </p:cNvSpPr>
          <p:nvPr/>
        </p:nvSpPr>
        <p:spPr>
          <a:xfrm>
            <a:off x="6249970" y="5374502"/>
            <a:ext cx="2446771" cy="1309707"/>
          </a:xfrm>
          <a:prstGeom prst="rect">
            <a:avLst/>
          </a:prstGeom>
        </p:spPr>
        <p:txBody>
          <a:bodyPr vert="horz" lIns="91440" tIns="45720" rIns="91440" bIns="45720" rtlCol="0">
            <a:noAutofit/>
          </a:bodyPr>
          <a:lstStyle>
            <a:lvl1pPr marL="0" indent="0" algn="ctr" defTabSz="68574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75" indent="0" algn="ctr" defTabSz="68574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49" indent="0" algn="ctr" defTabSz="685749"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24"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498"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373"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46"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20"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2995" indent="0" algn="ctr" defTabSz="68574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spcBef>
                <a:spcPts val="0"/>
              </a:spcBef>
            </a:pPr>
            <a:r>
              <a:rPr lang="en-US" sz="1500" dirty="0">
                <a:solidFill>
                  <a:schemeClr val="bg1"/>
                </a:solidFill>
              </a:rPr>
              <a:t>Jessica Bieszczak</a:t>
            </a:r>
          </a:p>
          <a:p>
            <a:pPr algn="r">
              <a:spcBef>
                <a:spcPts val="0"/>
              </a:spcBef>
            </a:pPr>
            <a:r>
              <a:rPr lang="en-US" sz="1500" dirty="0">
                <a:solidFill>
                  <a:schemeClr val="bg1"/>
                </a:solidFill>
              </a:rPr>
              <a:t>Shelley Earl</a:t>
            </a:r>
          </a:p>
          <a:p>
            <a:pPr algn="r">
              <a:spcBef>
                <a:spcPts val="0"/>
              </a:spcBef>
            </a:pPr>
            <a:r>
              <a:rPr lang="en-US" sz="1500" dirty="0">
                <a:solidFill>
                  <a:schemeClr val="bg1"/>
                </a:solidFill>
              </a:rPr>
              <a:t>Caroline Watson</a:t>
            </a:r>
          </a:p>
          <a:p>
            <a:pPr algn="r">
              <a:spcBef>
                <a:spcPts val="0"/>
              </a:spcBef>
            </a:pPr>
            <a:endParaRPr lang="en-US" sz="1500" dirty="0">
              <a:solidFill>
                <a:schemeClr val="bg1"/>
              </a:solidFill>
            </a:endParaRPr>
          </a:p>
          <a:p>
            <a:pPr algn="r">
              <a:spcBef>
                <a:spcPts val="0"/>
              </a:spcBef>
            </a:pPr>
            <a:r>
              <a:rPr lang="en-US" sz="1400" dirty="0">
                <a:solidFill>
                  <a:schemeClr val="bg1"/>
                </a:solidFill>
              </a:rPr>
              <a:t>19</a:t>
            </a:r>
            <a:r>
              <a:rPr lang="en-US" sz="1400" baseline="30000" dirty="0">
                <a:solidFill>
                  <a:schemeClr val="bg1"/>
                </a:solidFill>
              </a:rPr>
              <a:t>th</a:t>
            </a:r>
            <a:r>
              <a:rPr lang="en-US" sz="1400" dirty="0">
                <a:solidFill>
                  <a:schemeClr val="bg1"/>
                </a:solidFill>
              </a:rPr>
              <a:t> April 2022</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0" name="Straight Connector 9">
            <a:extLst>
              <a:ext uri="{FF2B5EF4-FFF2-40B4-BE49-F238E27FC236}">
                <a16:creationId xmlns:a16="http://schemas.microsoft.com/office/drawing/2014/main" id="{D81D68DD-7A28-DF47-ABBD-D69140B4E63D}"/>
              </a:ext>
            </a:extLst>
          </p:cNvPr>
          <p:cNvCxnSpPr>
            <a:cxnSpLocks/>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cxnSpLocks/>
            <a:stCxn id="15" idx="0"/>
          </p:cNvCxnSpPr>
          <p:nvPr/>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8963-1C99-4BAB-85C7-CAEA5455251C}"/>
              </a:ext>
            </a:extLst>
          </p:cNvPr>
          <p:cNvSpPr>
            <a:spLocks noGrp="1"/>
          </p:cNvSpPr>
          <p:nvPr>
            <p:ph type="title"/>
          </p:nvPr>
        </p:nvSpPr>
        <p:spPr/>
        <p:txBody>
          <a:bodyPr/>
          <a:lstStyle/>
          <a:p>
            <a:r>
              <a:rPr lang="en-US" dirty="0"/>
              <a:t>Investigation Scenario – 4 weeks later </a:t>
            </a:r>
          </a:p>
        </p:txBody>
      </p:sp>
      <p:sp>
        <p:nvSpPr>
          <p:cNvPr id="3" name="Content Placeholder 2">
            <a:extLst>
              <a:ext uri="{FF2B5EF4-FFF2-40B4-BE49-F238E27FC236}">
                <a16:creationId xmlns:a16="http://schemas.microsoft.com/office/drawing/2014/main" id="{A4D1CB28-3239-4E1D-A9A8-6C850EB5AC03}"/>
              </a:ext>
            </a:extLst>
          </p:cNvPr>
          <p:cNvSpPr>
            <a:spLocks noGrp="1"/>
          </p:cNvSpPr>
          <p:nvPr>
            <p:ph sz="half" idx="1"/>
          </p:nvPr>
        </p:nvSpPr>
        <p:spPr>
          <a:xfrm>
            <a:off x="628649" y="1508760"/>
            <a:ext cx="8002185" cy="494701"/>
          </a:xfrm>
        </p:spPr>
        <p:txBody>
          <a:bodyPr>
            <a:normAutofit/>
          </a:bodyPr>
          <a:lstStyle/>
          <a:p>
            <a:pPr marL="0" indent="0">
              <a:buNone/>
            </a:pPr>
            <a:r>
              <a:rPr lang="en-US" sz="1900" dirty="0"/>
              <a:t>4 weeks after Catherine’s initial complaint she revisits Joyce:</a:t>
            </a:r>
          </a:p>
        </p:txBody>
      </p:sp>
      <p:pic>
        <p:nvPicPr>
          <p:cNvPr id="7" name="Content Placeholder 6" descr="A person wearing a hard hat&#10;&#10;Description automatically generated with medium confidence">
            <a:extLst>
              <a:ext uri="{FF2B5EF4-FFF2-40B4-BE49-F238E27FC236}">
                <a16:creationId xmlns:a16="http://schemas.microsoft.com/office/drawing/2014/main" id="{8FF58F3A-506A-4E96-B34B-8A5FE745E0F9}"/>
              </a:ext>
            </a:extLst>
          </p:cNvPr>
          <p:cNvPicPr>
            <a:picLocks noGrp="1" noChangeAspect="1"/>
          </p:cNvPicPr>
          <p:nvPr>
            <p:ph sz="half" idx="2"/>
          </p:nvPr>
        </p:nvPicPr>
        <p:blipFill>
          <a:blip r:embed="rId2"/>
          <a:stretch>
            <a:fillRect/>
          </a:stretch>
        </p:blipFill>
        <p:spPr>
          <a:xfrm>
            <a:off x="328774" y="2938653"/>
            <a:ext cx="1661919" cy="2215892"/>
          </a:xfrm>
        </p:spPr>
      </p:pic>
      <p:sp>
        <p:nvSpPr>
          <p:cNvPr id="5" name="Speech Bubble: Rectangle 4">
            <a:extLst>
              <a:ext uri="{FF2B5EF4-FFF2-40B4-BE49-F238E27FC236}">
                <a16:creationId xmlns:a16="http://schemas.microsoft.com/office/drawing/2014/main" id="{EDEA91CD-3B6E-4B2B-B580-FDDE5BF16E40}"/>
              </a:ext>
            </a:extLst>
          </p:cNvPr>
          <p:cNvSpPr/>
          <p:nvPr/>
        </p:nvSpPr>
        <p:spPr>
          <a:xfrm>
            <a:off x="2424701" y="2293705"/>
            <a:ext cx="6390525" cy="3542016"/>
          </a:xfrm>
          <a:prstGeom prst="wedgeRectCallout">
            <a:avLst>
              <a:gd name="adj1" fmla="val -57167"/>
              <a:gd name="adj2" fmla="val 197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“Nick makes me uncomfortable he says things about how nice I look, or compliments my hair, or says let me carry that as ‘you are only a women’.  He will then laugh and say he is only joking, but I don’t feel like it is a joke.”</a:t>
            </a:r>
          </a:p>
          <a:p>
            <a:pPr algn="ctr"/>
            <a:r>
              <a:rPr lang="en-US" dirty="0"/>
              <a:t>“My supervisor Brad has witnessed this kind of </a:t>
            </a:r>
            <a:r>
              <a:rPr lang="en-US" dirty="0" err="1"/>
              <a:t>behaviour</a:t>
            </a:r>
            <a:r>
              <a:rPr lang="en-US" dirty="0"/>
              <a:t> but he does not say anything, I think they are good friends, they spend a lot of time with each other and go on vacation together.”</a:t>
            </a:r>
          </a:p>
          <a:p>
            <a:pPr algn="ctr"/>
            <a:r>
              <a:rPr lang="en-US" dirty="0"/>
              <a:t>“At first Nick’s comments did not bother me too much but now it is getting more frequent, he still stares at me all the time and it seems to have got worse since I made the complaint last month.”</a:t>
            </a:r>
          </a:p>
          <a:p>
            <a:pPr algn="ctr"/>
            <a:r>
              <a:rPr lang="en-US" dirty="0"/>
              <a:t>“I don’t want anyone to get into trouble, I like my job and I need to keep it, I just want it to stop.“</a:t>
            </a:r>
          </a:p>
        </p:txBody>
      </p:sp>
      <p:sp>
        <p:nvSpPr>
          <p:cNvPr id="8" name="Content Placeholder 2">
            <a:extLst>
              <a:ext uri="{FF2B5EF4-FFF2-40B4-BE49-F238E27FC236}">
                <a16:creationId xmlns:a16="http://schemas.microsoft.com/office/drawing/2014/main" id="{CD5D9C44-EECD-4F99-9BC2-056B37DF102B}"/>
              </a:ext>
            </a:extLst>
          </p:cNvPr>
          <p:cNvSpPr txBox="1">
            <a:spLocks/>
          </p:cNvSpPr>
          <p:nvPr/>
        </p:nvSpPr>
        <p:spPr>
          <a:xfrm>
            <a:off x="813041" y="6125965"/>
            <a:ext cx="8002185" cy="494701"/>
          </a:xfrm>
          <a:prstGeom prst="rect">
            <a:avLst/>
          </a:prstGeom>
        </p:spPr>
        <p:txBody>
          <a:bodyPr vert="horz" lIns="91440" tIns="45720" rIns="91440" bIns="45720" rtlCol="0">
            <a:normAutofit fontScale="92500"/>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Joyce decides that she needs to look into Catherine’s complaint in more detail</a:t>
            </a:r>
          </a:p>
        </p:txBody>
      </p:sp>
      <p:sp>
        <p:nvSpPr>
          <p:cNvPr id="4" name="TextBox 3">
            <a:extLst>
              <a:ext uri="{FF2B5EF4-FFF2-40B4-BE49-F238E27FC236}">
                <a16:creationId xmlns:a16="http://schemas.microsoft.com/office/drawing/2014/main" id="{F47E328B-DF50-44F8-9C42-8188B14DB89D}"/>
              </a:ext>
            </a:extLst>
          </p:cNvPr>
          <p:cNvSpPr txBox="1"/>
          <p:nvPr/>
        </p:nvSpPr>
        <p:spPr>
          <a:xfrm>
            <a:off x="328774" y="5248276"/>
            <a:ext cx="1490501" cy="646331"/>
          </a:xfrm>
          <a:prstGeom prst="rect">
            <a:avLst/>
          </a:prstGeom>
          <a:noFill/>
        </p:spPr>
        <p:txBody>
          <a:bodyPr wrap="square" rtlCol="0">
            <a:spAutoFit/>
          </a:bodyPr>
          <a:lstStyle/>
          <a:p>
            <a:r>
              <a:rPr lang="en-US" dirty="0"/>
              <a:t>Catherine – The Reporter</a:t>
            </a:r>
          </a:p>
        </p:txBody>
      </p:sp>
    </p:spTree>
    <p:extLst>
      <p:ext uri="{BB962C8B-B14F-4D97-AF65-F5344CB8AC3E}">
        <p14:creationId xmlns:p14="http://schemas.microsoft.com/office/powerpoint/2010/main" val="419319575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pPr marL="0" indent="0">
              <a:buNone/>
            </a:pPr>
            <a:r>
              <a:rPr lang="en-US" dirty="0"/>
              <a:t>POLLING QUESTION 2</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dirty="0"/>
              <a:t>Should Joyce report this as a Reportable Event?</a:t>
            </a:r>
          </a:p>
          <a:p>
            <a:pPr marL="0" indent="0">
              <a:buNone/>
            </a:pPr>
            <a:endParaRPr lang="en-US" dirty="0"/>
          </a:p>
          <a:p>
            <a:pPr marL="457200" indent="-457200">
              <a:buFont typeface="+mj-lt"/>
              <a:buAutoNum type="arabicPeriod"/>
            </a:pPr>
            <a:r>
              <a:rPr lang="en-US" dirty="0"/>
              <a:t>No</a:t>
            </a:r>
          </a:p>
          <a:p>
            <a:pPr marL="457200" indent="-457200">
              <a:buFont typeface="+mj-lt"/>
              <a:buAutoNum type="arabicPeriod"/>
            </a:pPr>
            <a:r>
              <a:rPr lang="en-US" dirty="0"/>
              <a:t>Yes – report when Catherine raised the initial complaint about the workstation</a:t>
            </a:r>
          </a:p>
          <a:p>
            <a:pPr marL="457200" indent="-457200">
              <a:buFont typeface="+mj-lt"/>
              <a:buAutoNum type="arabicPeriod"/>
            </a:pPr>
            <a:r>
              <a:rPr lang="en-US" dirty="0"/>
              <a:t>Yes – report when Catherine made the latest complaint</a:t>
            </a:r>
          </a:p>
          <a:p>
            <a:pPr marL="457200" indent="-457200">
              <a:buFont typeface="+mj-lt"/>
              <a:buAutoNum type="arabicPeriod"/>
            </a:pPr>
            <a:r>
              <a:rPr lang="en-US" dirty="0"/>
              <a:t>Yes – report after the investigation is concluded with the findings</a:t>
            </a:r>
          </a:p>
          <a:p>
            <a:pPr marL="457200" indent="-457200">
              <a:buFont typeface="+mj-lt"/>
              <a:buAutoNum type="arabicPeriod"/>
            </a:pPr>
            <a:r>
              <a:rPr lang="en-US" dirty="0"/>
              <a:t>Maybe – report dependent on the outcome of the investigation</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339280064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CDDA-EA6B-4EC7-AD74-C3439F6E111D}"/>
              </a:ext>
            </a:extLst>
          </p:cNvPr>
          <p:cNvSpPr>
            <a:spLocks noGrp="1"/>
          </p:cNvSpPr>
          <p:nvPr>
            <p:ph type="title"/>
          </p:nvPr>
        </p:nvSpPr>
        <p:spPr/>
        <p:txBody>
          <a:bodyPr/>
          <a:lstStyle/>
          <a:p>
            <a:r>
              <a:rPr lang="en-US" dirty="0"/>
              <a:t>Reportable Event – if and when to submit?</a:t>
            </a:r>
          </a:p>
        </p:txBody>
      </p:sp>
      <p:sp>
        <p:nvSpPr>
          <p:cNvPr id="3" name="Content Placeholder 2">
            <a:extLst>
              <a:ext uri="{FF2B5EF4-FFF2-40B4-BE49-F238E27FC236}">
                <a16:creationId xmlns:a16="http://schemas.microsoft.com/office/drawing/2014/main" id="{970560AD-2037-49B8-85AF-E046F7E1FC27}"/>
              </a:ext>
            </a:extLst>
          </p:cNvPr>
          <p:cNvSpPr>
            <a:spLocks noGrp="1"/>
          </p:cNvSpPr>
          <p:nvPr>
            <p:ph sz="half" idx="1"/>
          </p:nvPr>
        </p:nvSpPr>
        <p:spPr>
          <a:xfrm>
            <a:off x="628650" y="1816214"/>
            <a:ext cx="4056366" cy="4470800"/>
          </a:xfrm>
        </p:spPr>
        <p:txBody>
          <a:bodyPr>
            <a:normAutofit fontScale="92500"/>
          </a:bodyPr>
          <a:lstStyle/>
          <a:p>
            <a:pPr marL="0" indent="0">
              <a:buNone/>
            </a:pPr>
            <a:r>
              <a:rPr lang="en-US" dirty="0"/>
              <a:t>It can be difficult to know when to submit a reportable event.</a:t>
            </a:r>
          </a:p>
          <a:p>
            <a:pPr marL="0" indent="0">
              <a:buNone/>
            </a:pPr>
            <a:r>
              <a:rPr lang="en-US" dirty="0"/>
              <a:t>When you start thinking as part of an inquiry you may need to interview or gather data then it is an investigation which requires submitting a reportable event. </a:t>
            </a:r>
          </a:p>
          <a:p>
            <a:pPr marL="0" indent="0">
              <a:buNone/>
            </a:pPr>
            <a:r>
              <a:rPr lang="en-US" dirty="0"/>
              <a:t>You should submit the RE within 24 hours - </a:t>
            </a:r>
            <a:r>
              <a:rPr lang="en-US" dirty="0">
                <a:hlinkClick r:id="rId2"/>
              </a:rPr>
              <a:t>RPM International Inc. | Reportable Event Form (ethicspointvp.com)</a:t>
            </a:r>
            <a:endParaRPr lang="en-US" dirty="0"/>
          </a:p>
          <a:p>
            <a:pPr marL="0" indent="0">
              <a:buNone/>
            </a:pPr>
            <a:r>
              <a:rPr lang="en-US" dirty="0"/>
              <a:t>The RPM Compliance team will review the Reportable Event and contact you if they require further information.</a:t>
            </a:r>
          </a:p>
          <a:p>
            <a:pPr marL="0" indent="0">
              <a:buNone/>
            </a:pPr>
            <a:r>
              <a:rPr lang="en-US" b="1" dirty="0"/>
              <a:t>If in doubt – report </a:t>
            </a:r>
            <a:r>
              <a:rPr lang="en-US" dirty="0"/>
              <a:t>     </a:t>
            </a:r>
          </a:p>
        </p:txBody>
      </p:sp>
      <p:pic>
        <p:nvPicPr>
          <p:cNvPr id="6" name="Content Placeholder 5" descr="A picture containing text, tree, grass, outdoor&#10;&#10;Description automatically generated">
            <a:extLst>
              <a:ext uri="{FF2B5EF4-FFF2-40B4-BE49-F238E27FC236}">
                <a16:creationId xmlns:a16="http://schemas.microsoft.com/office/drawing/2014/main" id="{F2A2897A-0158-4272-87E8-E8C5E29EABFD}"/>
              </a:ext>
            </a:extLst>
          </p:cNvPr>
          <p:cNvPicPr>
            <a:picLocks noGrp="1" noChangeAspect="1"/>
          </p:cNvPicPr>
          <p:nvPr>
            <p:ph sz="half" idx="2"/>
          </p:nvPr>
        </p:nvPicPr>
        <p:blipFill rotWithShape="1">
          <a:blip r:embed="rId3"/>
          <a:srcRect t="10074" r="15532" b="17601"/>
          <a:stretch/>
        </p:blipFill>
        <p:spPr>
          <a:xfrm>
            <a:off x="5738576" y="1236495"/>
            <a:ext cx="2465798" cy="2815119"/>
          </a:xfrm>
        </p:spPr>
      </p:pic>
      <p:sp>
        <p:nvSpPr>
          <p:cNvPr id="7" name="Content Placeholder 2">
            <a:extLst>
              <a:ext uri="{FF2B5EF4-FFF2-40B4-BE49-F238E27FC236}">
                <a16:creationId xmlns:a16="http://schemas.microsoft.com/office/drawing/2014/main" id="{C4567CD5-EFD4-4954-8C6C-4BDD46A4252D}"/>
              </a:ext>
            </a:extLst>
          </p:cNvPr>
          <p:cNvSpPr txBox="1">
            <a:spLocks/>
          </p:cNvSpPr>
          <p:nvPr/>
        </p:nvSpPr>
        <p:spPr>
          <a:xfrm>
            <a:off x="5056307" y="4375347"/>
            <a:ext cx="3830335" cy="1850793"/>
          </a:xfrm>
          <a:prstGeom prst="rect">
            <a:avLst/>
          </a:prstGeom>
        </p:spPr>
        <p:txBody>
          <a:bodyPr vert="horz" lIns="91440" tIns="45720" rIns="91440" bIns="45720" rtlCol="0">
            <a:normAutofit fontScale="92500" lnSpcReduction="10000"/>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Remember that some allegations depending on the severity will trigger a reportable event in itself i.e. fraud, sexual harassment, workplace violence, theft.  </a:t>
            </a:r>
          </a:p>
          <a:p>
            <a:pPr marL="0" indent="0">
              <a:buFont typeface="Arial" panose="020B0604020202020204" pitchFamily="34" charset="0"/>
              <a:buNone/>
            </a:pPr>
            <a:r>
              <a:rPr lang="en-US" dirty="0"/>
              <a:t>Refer to Reportable Event Policy on Navigator for further details.</a:t>
            </a:r>
          </a:p>
        </p:txBody>
      </p:sp>
    </p:spTree>
    <p:extLst>
      <p:ext uri="{BB962C8B-B14F-4D97-AF65-F5344CB8AC3E}">
        <p14:creationId xmlns:p14="http://schemas.microsoft.com/office/powerpoint/2010/main" val="348012520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pPr marL="0" indent="0">
              <a:buNone/>
            </a:pPr>
            <a:r>
              <a:rPr lang="en-US" dirty="0"/>
              <a:t>POLLING QUESTION 2 -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sz="1900" dirty="0"/>
              <a:t>In our scenario option 3 would be the best answer. </a:t>
            </a:r>
            <a:r>
              <a:rPr lang="en-US" sz="2000" dirty="0"/>
              <a:t>Yes – report when Catherine made the latest complaint</a:t>
            </a:r>
          </a:p>
          <a:p>
            <a:pPr marL="0" indent="0">
              <a:buNone/>
            </a:pPr>
            <a:endParaRPr lang="en-US" sz="1900" dirty="0"/>
          </a:p>
          <a:p>
            <a:pPr marL="0" indent="0">
              <a:buNone/>
            </a:pPr>
            <a:r>
              <a:rPr lang="en-US" sz="1900" dirty="0"/>
              <a:t>Had Joyce followed up with Catherine at the start of the scenario and asked more questions she may have decided to trigger an investigation earlier.</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254778322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433E-487B-4DA5-8EAC-EFC50100E9A4}"/>
              </a:ext>
            </a:extLst>
          </p:cNvPr>
          <p:cNvSpPr>
            <a:spLocks noGrp="1"/>
          </p:cNvSpPr>
          <p:nvPr>
            <p:ph type="title"/>
          </p:nvPr>
        </p:nvSpPr>
        <p:spPr/>
        <p:txBody>
          <a:bodyPr/>
          <a:lstStyle/>
          <a:p>
            <a:r>
              <a:rPr lang="en-US" dirty="0"/>
              <a:t>Investigation Scenario</a:t>
            </a:r>
          </a:p>
        </p:txBody>
      </p:sp>
      <p:sp>
        <p:nvSpPr>
          <p:cNvPr id="3" name="Content Placeholder 2">
            <a:extLst>
              <a:ext uri="{FF2B5EF4-FFF2-40B4-BE49-F238E27FC236}">
                <a16:creationId xmlns:a16="http://schemas.microsoft.com/office/drawing/2014/main" id="{4A7294EB-2205-49F4-9635-E39D1DAF29F7}"/>
              </a:ext>
            </a:extLst>
          </p:cNvPr>
          <p:cNvSpPr>
            <a:spLocks noGrp="1"/>
          </p:cNvSpPr>
          <p:nvPr>
            <p:ph sz="half" idx="1"/>
          </p:nvPr>
        </p:nvSpPr>
        <p:spPr>
          <a:xfrm>
            <a:off x="627466" y="1730674"/>
            <a:ext cx="3886200" cy="5135424"/>
          </a:xfrm>
        </p:spPr>
        <p:txBody>
          <a:bodyPr>
            <a:normAutofit/>
          </a:bodyPr>
          <a:lstStyle/>
          <a:p>
            <a:pPr marL="0" indent="0">
              <a:buNone/>
            </a:pPr>
            <a:r>
              <a:rPr lang="en-US" sz="1900" dirty="0"/>
              <a:t>Joyce submits a Reportable Event to RPM and starts planning the investigation.</a:t>
            </a:r>
          </a:p>
          <a:p>
            <a:pPr marL="0" indent="0">
              <a:buNone/>
            </a:pPr>
            <a:r>
              <a:rPr lang="en-US" sz="1900" dirty="0"/>
              <a:t>She needs to determine the full scope of the investigation and who is going to investigate. </a:t>
            </a:r>
          </a:p>
          <a:p>
            <a:pPr marL="0" indent="0">
              <a:buNone/>
            </a:pPr>
            <a:r>
              <a:rPr lang="en-US" sz="1900" dirty="0"/>
              <a:t>Planning the initial steps of the investigation can be very helpful.</a:t>
            </a:r>
          </a:p>
          <a:p>
            <a:pPr marL="0" indent="0">
              <a:buNone/>
            </a:pPr>
            <a:endParaRPr lang="en-US" sz="1900" dirty="0"/>
          </a:p>
          <a:p>
            <a:pPr marL="0" indent="0">
              <a:buNone/>
            </a:pPr>
            <a:r>
              <a:rPr lang="en-US" sz="1900" dirty="0"/>
              <a:t>REMEMBER – Determine if any immediate action is needed for the safety of people or the company. Access to systems, passes/keys etc.  If unsure ask the RPM Compliance team.</a:t>
            </a:r>
          </a:p>
        </p:txBody>
      </p:sp>
      <p:pic>
        <p:nvPicPr>
          <p:cNvPr id="6" name="Content Placeholder 5" descr="A picture containing person, computer&#10;&#10;Description automatically generated">
            <a:extLst>
              <a:ext uri="{FF2B5EF4-FFF2-40B4-BE49-F238E27FC236}">
                <a16:creationId xmlns:a16="http://schemas.microsoft.com/office/drawing/2014/main" id="{9B7ACD94-C817-438F-A6AA-2B014A964083}"/>
              </a:ext>
            </a:extLst>
          </p:cNvPr>
          <p:cNvPicPr>
            <a:picLocks noGrp="1" noChangeAspect="1"/>
          </p:cNvPicPr>
          <p:nvPr>
            <p:ph sz="half" idx="2"/>
          </p:nvPr>
        </p:nvPicPr>
        <p:blipFill>
          <a:blip r:embed="rId2"/>
          <a:stretch>
            <a:fillRect/>
          </a:stretch>
        </p:blipFill>
        <p:spPr>
          <a:xfrm>
            <a:off x="4646414" y="1508125"/>
            <a:ext cx="3851672" cy="5135563"/>
          </a:xfrm>
        </p:spPr>
      </p:pic>
    </p:spTree>
    <p:extLst>
      <p:ext uri="{BB962C8B-B14F-4D97-AF65-F5344CB8AC3E}">
        <p14:creationId xmlns:p14="http://schemas.microsoft.com/office/powerpoint/2010/main" val="371033531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pPr marL="0" indent="0">
              <a:buNone/>
            </a:pPr>
            <a:r>
              <a:rPr lang="en-US" dirty="0"/>
              <a:t>POLLING QUESTION 3</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dirty="0"/>
              <a:t>Do you think Brad, the Plant Supervisor could help to investigate?</a:t>
            </a:r>
          </a:p>
          <a:p>
            <a:pPr marL="0" indent="0">
              <a:buNone/>
            </a:pPr>
            <a:endParaRPr lang="en-US" dirty="0"/>
          </a:p>
          <a:p>
            <a:pPr marL="457200" indent="-457200">
              <a:buFont typeface="+mj-lt"/>
              <a:buAutoNum type="arabicPeriod"/>
            </a:pPr>
            <a:r>
              <a:rPr lang="en-US" dirty="0"/>
              <a:t>Yes</a:t>
            </a:r>
          </a:p>
          <a:p>
            <a:pPr marL="457200" indent="-457200">
              <a:buFont typeface="+mj-lt"/>
              <a:buAutoNum type="arabicPeriod"/>
            </a:pPr>
            <a:r>
              <a:rPr lang="en-US" dirty="0"/>
              <a:t>No</a:t>
            </a:r>
          </a:p>
          <a:p>
            <a:pPr marL="457200" indent="-457200">
              <a:buFont typeface="+mj-lt"/>
              <a:buAutoNum type="arabicPeriod"/>
            </a:pPr>
            <a:r>
              <a:rPr lang="en-US" dirty="0"/>
              <a:t>Maybe</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244033117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A13F-D1FA-4A81-9151-737F0086BD91}"/>
              </a:ext>
            </a:extLst>
          </p:cNvPr>
          <p:cNvSpPr>
            <a:spLocks noGrp="1"/>
          </p:cNvSpPr>
          <p:nvPr>
            <p:ph type="title"/>
          </p:nvPr>
        </p:nvSpPr>
        <p:spPr/>
        <p:txBody>
          <a:bodyPr/>
          <a:lstStyle/>
          <a:p>
            <a:r>
              <a:rPr lang="en-US" dirty="0"/>
              <a:t>The Investigator – who should it be?</a:t>
            </a:r>
          </a:p>
        </p:txBody>
      </p:sp>
      <p:sp>
        <p:nvSpPr>
          <p:cNvPr id="3" name="Content Placeholder 2">
            <a:extLst>
              <a:ext uri="{FF2B5EF4-FFF2-40B4-BE49-F238E27FC236}">
                <a16:creationId xmlns:a16="http://schemas.microsoft.com/office/drawing/2014/main" id="{4C19575E-56D7-4AF1-82A8-B9E7FD1998D7}"/>
              </a:ext>
            </a:extLst>
          </p:cNvPr>
          <p:cNvSpPr>
            <a:spLocks noGrp="1"/>
          </p:cNvSpPr>
          <p:nvPr>
            <p:ph sz="half" idx="1"/>
          </p:nvPr>
        </p:nvSpPr>
        <p:spPr>
          <a:xfrm>
            <a:off x="628649" y="1508760"/>
            <a:ext cx="4025543" cy="5135424"/>
          </a:xfrm>
        </p:spPr>
        <p:txBody>
          <a:bodyPr>
            <a:noAutofit/>
          </a:bodyPr>
          <a:lstStyle/>
          <a:p>
            <a:pPr marL="0" indent="0">
              <a:buNone/>
            </a:pPr>
            <a:r>
              <a:rPr lang="en-US" sz="1600" dirty="0"/>
              <a:t>The Primary role of the investigator is to conduct, a thorough, unbiased, objective review of the complaint and the facts alleged to determine what transpired.</a:t>
            </a:r>
          </a:p>
          <a:p>
            <a:r>
              <a:rPr lang="en-US" sz="1600" dirty="0"/>
              <a:t>Investigator should be neutral. </a:t>
            </a:r>
          </a:p>
          <a:p>
            <a:r>
              <a:rPr lang="en-US" sz="1600" dirty="0"/>
              <a:t>Look for evidence that could be inculpatory or exculpatory.</a:t>
            </a:r>
          </a:p>
          <a:p>
            <a:r>
              <a:rPr lang="en-US" sz="1600" dirty="0"/>
              <a:t>Should the investigator be internal or external? Will depend on who, what, where?</a:t>
            </a:r>
          </a:p>
          <a:p>
            <a:r>
              <a:rPr lang="en-US" sz="1600" dirty="0"/>
              <a:t>Take each complaint seriously and let the evidence lead to the conclusion – we have a duty to investigate under V&amp;Es of 168.</a:t>
            </a:r>
          </a:p>
        </p:txBody>
      </p:sp>
      <p:pic>
        <p:nvPicPr>
          <p:cNvPr id="6" name="Picture 5" descr="Two people sitting at a table&#10;&#10;Description automatically generated with medium confidence">
            <a:extLst>
              <a:ext uri="{FF2B5EF4-FFF2-40B4-BE49-F238E27FC236}">
                <a16:creationId xmlns:a16="http://schemas.microsoft.com/office/drawing/2014/main" id="{25327338-309E-4876-8DE7-048FF99E1F23}"/>
              </a:ext>
            </a:extLst>
          </p:cNvPr>
          <p:cNvPicPr>
            <a:picLocks noChangeAspect="1"/>
          </p:cNvPicPr>
          <p:nvPr/>
        </p:nvPicPr>
        <p:blipFill>
          <a:blip r:embed="rId3"/>
          <a:stretch>
            <a:fillRect/>
          </a:stretch>
        </p:blipFill>
        <p:spPr>
          <a:xfrm>
            <a:off x="4713672" y="1508760"/>
            <a:ext cx="3826720" cy="3826720"/>
          </a:xfrm>
          <a:prstGeom prst="rect">
            <a:avLst/>
          </a:prstGeom>
        </p:spPr>
      </p:pic>
    </p:spTree>
    <p:extLst>
      <p:ext uri="{BB962C8B-B14F-4D97-AF65-F5344CB8AC3E}">
        <p14:creationId xmlns:p14="http://schemas.microsoft.com/office/powerpoint/2010/main" val="140475621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A13F-D1FA-4A81-9151-737F0086BD91}"/>
              </a:ext>
            </a:extLst>
          </p:cNvPr>
          <p:cNvSpPr>
            <a:spLocks noGrp="1"/>
          </p:cNvSpPr>
          <p:nvPr>
            <p:ph type="title"/>
          </p:nvPr>
        </p:nvSpPr>
        <p:spPr/>
        <p:txBody>
          <a:bodyPr/>
          <a:lstStyle/>
          <a:p>
            <a:r>
              <a:rPr lang="en-US" dirty="0"/>
              <a:t>The Investigator – Unconscious Bias</a:t>
            </a:r>
          </a:p>
        </p:txBody>
      </p:sp>
      <p:sp>
        <p:nvSpPr>
          <p:cNvPr id="3" name="Content Placeholder 2">
            <a:extLst>
              <a:ext uri="{FF2B5EF4-FFF2-40B4-BE49-F238E27FC236}">
                <a16:creationId xmlns:a16="http://schemas.microsoft.com/office/drawing/2014/main" id="{4C19575E-56D7-4AF1-82A8-B9E7FD1998D7}"/>
              </a:ext>
            </a:extLst>
          </p:cNvPr>
          <p:cNvSpPr>
            <a:spLocks noGrp="1"/>
          </p:cNvSpPr>
          <p:nvPr>
            <p:ph sz="half" idx="1"/>
          </p:nvPr>
        </p:nvSpPr>
        <p:spPr>
          <a:xfrm>
            <a:off x="546457" y="2133372"/>
            <a:ext cx="4025543" cy="5135424"/>
          </a:xfrm>
        </p:spPr>
        <p:txBody>
          <a:bodyPr>
            <a:noAutofit/>
          </a:bodyPr>
          <a:lstStyle/>
          <a:p>
            <a:pPr marL="0" indent="0">
              <a:buNone/>
            </a:pPr>
            <a:r>
              <a:rPr lang="en-US" sz="1600" dirty="0"/>
              <a:t>Avoid allowing “unconscious bias” to adversely effect the investigation, i.e., don’t jump to conclusions, don’t interpret information to support your existing belief. </a:t>
            </a:r>
          </a:p>
          <a:p>
            <a:endParaRPr lang="en-US" sz="1600" dirty="0"/>
          </a:p>
          <a:p>
            <a:r>
              <a:rPr lang="en-US" sz="1600" dirty="0"/>
              <a:t>Confirmation bias</a:t>
            </a:r>
          </a:p>
          <a:p>
            <a:r>
              <a:rPr lang="en-US" sz="1600" dirty="0"/>
              <a:t>‘Like me’ bias</a:t>
            </a:r>
          </a:p>
          <a:p>
            <a:r>
              <a:rPr lang="en-US" sz="1600" dirty="0"/>
              <a:t>Priming bias</a:t>
            </a:r>
          </a:p>
        </p:txBody>
      </p:sp>
      <p:pic>
        <p:nvPicPr>
          <p:cNvPr id="5" name="Content Placeholder 4" descr="A close up of a logo&#10;&#10;Description automatically generated">
            <a:extLst>
              <a:ext uri="{FF2B5EF4-FFF2-40B4-BE49-F238E27FC236}">
                <a16:creationId xmlns:a16="http://schemas.microsoft.com/office/drawing/2014/main" id="{377D800B-111D-4ED2-B48B-891906890B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34633" y="2133372"/>
            <a:ext cx="3886200" cy="3886200"/>
          </a:xfrm>
          <a:prstGeom prst="rect">
            <a:avLst/>
          </a:prstGeom>
        </p:spPr>
      </p:pic>
    </p:spTree>
    <p:extLst>
      <p:ext uri="{BB962C8B-B14F-4D97-AF65-F5344CB8AC3E}">
        <p14:creationId xmlns:p14="http://schemas.microsoft.com/office/powerpoint/2010/main" val="238056169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pPr marL="0" indent="0">
              <a:buNone/>
            </a:pPr>
            <a:r>
              <a:rPr lang="en-US" dirty="0"/>
              <a:t>POLLING QUESTION 3 -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sz="1900" dirty="0"/>
              <a:t>Do you think Brad, the Plant Supervisor could help to investigate?</a:t>
            </a:r>
          </a:p>
          <a:p>
            <a:pPr marL="0" indent="0">
              <a:buNone/>
            </a:pPr>
            <a:r>
              <a:rPr lang="en-US" sz="1900" dirty="0"/>
              <a:t>The answer is 2. NO</a:t>
            </a:r>
          </a:p>
          <a:p>
            <a:pPr marL="0" indent="0">
              <a:buNone/>
            </a:pPr>
            <a:endParaRPr lang="en-US" sz="1900" dirty="0"/>
          </a:p>
          <a:p>
            <a:r>
              <a:rPr lang="en-US" sz="1900" dirty="0"/>
              <a:t>Brad has already been noted by Catherine as a potential witness to Nick’s alleged </a:t>
            </a:r>
            <a:r>
              <a:rPr lang="en-US" sz="1900" dirty="0" err="1"/>
              <a:t>behaviour</a:t>
            </a:r>
            <a:r>
              <a:rPr lang="en-US" sz="1900" dirty="0"/>
              <a:t>.</a:t>
            </a:r>
          </a:p>
          <a:p>
            <a:r>
              <a:rPr lang="en-US" sz="1900" dirty="0"/>
              <a:t>Catherine has noted that she believes Nick and Brad to be friends – even if they are not friends there is perception of bias.  There could be a potential Conflict of Interest here.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351257345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CAD7-095E-46C2-9D0F-182A1776976D}"/>
              </a:ext>
            </a:extLst>
          </p:cNvPr>
          <p:cNvSpPr>
            <a:spLocks noGrp="1"/>
          </p:cNvSpPr>
          <p:nvPr>
            <p:ph type="title"/>
          </p:nvPr>
        </p:nvSpPr>
        <p:spPr/>
        <p:txBody>
          <a:bodyPr/>
          <a:lstStyle/>
          <a:p>
            <a:r>
              <a:rPr lang="en-US" sz="2000" dirty="0"/>
              <a:t>Internal Investigation </a:t>
            </a:r>
            <a:br>
              <a:rPr lang="en-US" sz="2000" dirty="0"/>
            </a:br>
            <a:r>
              <a:rPr lang="en-US" sz="2000" dirty="0"/>
              <a:t>The Game Plan</a:t>
            </a:r>
            <a:endParaRPr lang="en-US" dirty="0"/>
          </a:p>
        </p:txBody>
      </p:sp>
      <p:sp>
        <p:nvSpPr>
          <p:cNvPr id="3" name="Content Placeholder 2">
            <a:extLst>
              <a:ext uri="{FF2B5EF4-FFF2-40B4-BE49-F238E27FC236}">
                <a16:creationId xmlns:a16="http://schemas.microsoft.com/office/drawing/2014/main" id="{72047D97-29EE-4A93-9469-41FE38B0E004}"/>
              </a:ext>
            </a:extLst>
          </p:cNvPr>
          <p:cNvSpPr>
            <a:spLocks noGrp="1"/>
          </p:cNvSpPr>
          <p:nvPr>
            <p:ph sz="half" idx="1"/>
          </p:nvPr>
        </p:nvSpPr>
        <p:spPr>
          <a:xfrm>
            <a:off x="351248" y="1539696"/>
            <a:ext cx="3886200" cy="5135424"/>
          </a:xfrm>
        </p:spPr>
        <p:txBody>
          <a:bodyPr>
            <a:normAutofit lnSpcReduction="10000"/>
          </a:bodyPr>
          <a:lstStyle/>
          <a:p>
            <a:pPr marL="742950" lvl="1" indent="-285750"/>
            <a:r>
              <a:rPr lang="en-US" sz="1600" dirty="0"/>
              <a:t>Who do you need to inform?</a:t>
            </a:r>
          </a:p>
          <a:p>
            <a:pPr marL="742950" lvl="1" indent="-285750"/>
            <a:r>
              <a:rPr lang="en-US" sz="1600" dirty="0"/>
              <a:t>Identify list of witnesses</a:t>
            </a:r>
          </a:p>
          <a:p>
            <a:pPr marL="742950" lvl="1" indent="-285750"/>
            <a:r>
              <a:rPr lang="en-US" sz="1600" dirty="0"/>
              <a:t>Identify potential sources of records. </a:t>
            </a:r>
          </a:p>
          <a:p>
            <a:pPr marL="742950" lvl="1" indent="-285750"/>
            <a:r>
              <a:rPr lang="en-US" sz="1600" dirty="0"/>
              <a:t>Identify internal resources that can assist.</a:t>
            </a:r>
          </a:p>
          <a:p>
            <a:pPr marL="1200150" lvl="2" indent="-285750"/>
            <a:r>
              <a:rPr lang="en-US" sz="1600" dirty="0"/>
              <a:t>Must not be implicated, should be unbiased, and you should need their services.</a:t>
            </a:r>
          </a:p>
          <a:p>
            <a:pPr marL="742950" lvl="1" indent="-285750"/>
            <a:r>
              <a:rPr lang="en-US" sz="1600" dirty="0"/>
              <a:t>Identify and review company polices and procedures that might be relevant. </a:t>
            </a:r>
          </a:p>
          <a:p>
            <a:pPr marL="742950" lvl="1" indent="-285750"/>
            <a:r>
              <a:rPr lang="en-US" sz="1600" dirty="0"/>
              <a:t>Review any employee files and agreements. </a:t>
            </a:r>
          </a:p>
          <a:p>
            <a:pPr marL="742950" lvl="1" indent="-285750"/>
            <a:r>
              <a:rPr lang="en-US" sz="1600" dirty="0"/>
              <a:t>Identify and Review training records that might be relevant.</a:t>
            </a:r>
          </a:p>
          <a:p>
            <a:pPr marL="742950" lvl="1" indent="-285750"/>
            <a:r>
              <a:rPr lang="en-US" sz="1600" dirty="0"/>
              <a:t>Identify any past incidents</a:t>
            </a:r>
          </a:p>
          <a:p>
            <a:pPr marL="742950" lvl="1" indent="-285750"/>
            <a:r>
              <a:rPr lang="en-US" sz="1600" dirty="0"/>
              <a:t>Keep in mind the need for safety and preserving evidence. </a:t>
            </a:r>
          </a:p>
          <a:p>
            <a:pPr marL="742950" lvl="1" indent="-285750"/>
            <a:r>
              <a:rPr lang="en-US" sz="1600" dirty="0"/>
              <a:t>Your order or plan might change as the investigation progresses, so constantly review.  Think it through.  </a:t>
            </a:r>
          </a:p>
          <a:p>
            <a:pPr marL="800100" lvl="1" indent="-342900"/>
            <a:endParaRPr lang="en-US" sz="1800" dirty="0"/>
          </a:p>
          <a:p>
            <a:pPr marL="0" indent="0">
              <a:buNone/>
            </a:pPr>
            <a:endParaRPr lang="en-US" dirty="0"/>
          </a:p>
        </p:txBody>
      </p:sp>
      <p:pic>
        <p:nvPicPr>
          <p:cNvPr id="6" name="Content Placeholder 5">
            <a:extLst>
              <a:ext uri="{FF2B5EF4-FFF2-40B4-BE49-F238E27FC236}">
                <a16:creationId xmlns:a16="http://schemas.microsoft.com/office/drawing/2014/main" id="{AF4CB071-41DC-4C11-9388-E6F6FEDCB990}"/>
              </a:ext>
            </a:extLst>
          </p:cNvPr>
          <p:cNvPicPr>
            <a:picLocks noGrp="1" noChangeAspect="1"/>
          </p:cNvPicPr>
          <p:nvPr>
            <p:ph sz="half" idx="2"/>
          </p:nvPr>
        </p:nvPicPr>
        <p:blipFill rotWithShape="1">
          <a:blip r:embed="rId2"/>
          <a:srcRect l="9262" r="6049"/>
          <a:stretch/>
        </p:blipFill>
        <p:spPr>
          <a:xfrm>
            <a:off x="4397339" y="1643865"/>
            <a:ext cx="4724128" cy="4354379"/>
          </a:xfrm>
        </p:spPr>
      </p:pic>
    </p:spTree>
    <p:extLst>
      <p:ext uri="{BB962C8B-B14F-4D97-AF65-F5344CB8AC3E}">
        <p14:creationId xmlns:p14="http://schemas.microsoft.com/office/powerpoint/2010/main" val="106142486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890E-B423-4E6D-8AD1-C8734C57325C}"/>
              </a:ext>
            </a:extLst>
          </p:cNvPr>
          <p:cNvSpPr>
            <a:spLocks noGrp="1"/>
          </p:cNvSpPr>
          <p:nvPr>
            <p:ph type="title"/>
          </p:nvPr>
        </p:nvSpPr>
        <p:spPr/>
        <p:txBody>
          <a:bodyPr/>
          <a:lstStyle/>
          <a:p>
            <a:r>
              <a:rPr lang="en-US" dirty="0"/>
              <a:t>Presentation Format 	</a:t>
            </a:r>
          </a:p>
        </p:txBody>
      </p:sp>
      <p:sp>
        <p:nvSpPr>
          <p:cNvPr id="3" name="Content Placeholder 2">
            <a:extLst>
              <a:ext uri="{FF2B5EF4-FFF2-40B4-BE49-F238E27FC236}">
                <a16:creationId xmlns:a16="http://schemas.microsoft.com/office/drawing/2014/main" id="{1FAA9D7F-022C-4720-9E2F-23019273652F}"/>
              </a:ext>
            </a:extLst>
          </p:cNvPr>
          <p:cNvSpPr>
            <a:spLocks noGrp="1"/>
          </p:cNvSpPr>
          <p:nvPr>
            <p:ph idx="1"/>
          </p:nvPr>
        </p:nvSpPr>
        <p:spPr/>
        <p:txBody>
          <a:bodyPr/>
          <a:lstStyle/>
          <a:p>
            <a:r>
              <a:rPr lang="en-US" dirty="0"/>
              <a:t>Introductions and polling questions</a:t>
            </a:r>
          </a:p>
          <a:p>
            <a:r>
              <a:rPr lang="en-US" dirty="0"/>
              <a:t>Triggers for internal investigations</a:t>
            </a:r>
          </a:p>
          <a:p>
            <a:r>
              <a:rPr lang="en-US" dirty="0"/>
              <a:t>Investigation Scenario</a:t>
            </a:r>
          </a:p>
          <a:p>
            <a:pPr lvl="1"/>
            <a:r>
              <a:rPr lang="en-US" dirty="0"/>
              <a:t>The initial complaint</a:t>
            </a:r>
          </a:p>
          <a:p>
            <a:pPr lvl="1"/>
            <a:r>
              <a:rPr lang="en-US" dirty="0"/>
              <a:t>The investigator </a:t>
            </a:r>
          </a:p>
          <a:p>
            <a:pPr lvl="1"/>
            <a:r>
              <a:rPr lang="en-US" dirty="0"/>
              <a:t>Unconscious bias</a:t>
            </a:r>
          </a:p>
          <a:p>
            <a:pPr lvl="1"/>
            <a:r>
              <a:rPr lang="en-US" dirty="0"/>
              <a:t>Planning</a:t>
            </a:r>
          </a:p>
          <a:p>
            <a:pPr lvl="1"/>
            <a:r>
              <a:rPr lang="en-US" dirty="0"/>
              <a:t>Document and Physical Evidence Review</a:t>
            </a:r>
          </a:p>
          <a:p>
            <a:pPr lvl="1"/>
            <a:r>
              <a:rPr lang="en-US" dirty="0"/>
              <a:t>Interviewing</a:t>
            </a:r>
          </a:p>
          <a:p>
            <a:pPr lvl="1"/>
            <a:r>
              <a:rPr lang="en-US" dirty="0"/>
              <a:t>Non-retaliation Policy</a:t>
            </a:r>
          </a:p>
          <a:p>
            <a:pPr lvl="1"/>
            <a:r>
              <a:rPr lang="en-US" dirty="0"/>
              <a:t>Report writing </a:t>
            </a:r>
          </a:p>
          <a:p>
            <a:pPr lvl="1"/>
            <a:r>
              <a:rPr lang="en-US" dirty="0"/>
              <a:t>Taking action </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074F29BD-AEB8-4FE0-90A6-BD2741767C87}"/>
              </a:ext>
            </a:extLst>
          </p:cNvPr>
          <p:cNvSpPr>
            <a:spLocks noGrp="1"/>
          </p:cNvSpPr>
          <p:nvPr>
            <p:ph type="dt" sz="half" idx="2"/>
          </p:nvPr>
        </p:nvSpPr>
        <p:spPr/>
        <p:txBody>
          <a:bodyPr/>
          <a:lstStyle/>
          <a:p>
            <a:r>
              <a:rPr lang="en-US"/>
              <a:t>[EVENT NAME]  [DATE]</a:t>
            </a:r>
          </a:p>
        </p:txBody>
      </p:sp>
      <p:sp>
        <p:nvSpPr>
          <p:cNvPr id="5" name="Slide Number Placeholder 4">
            <a:extLst>
              <a:ext uri="{FF2B5EF4-FFF2-40B4-BE49-F238E27FC236}">
                <a16:creationId xmlns:a16="http://schemas.microsoft.com/office/drawing/2014/main" id="{1D8CA62E-23B6-4784-BF14-69D30439E9B6}"/>
              </a:ext>
            </a:extLst>
          </p:cNvPr>
          <p:cNvSpPr>
            <a:spLocks noGrp="1"/>
          </p:cNvSpPr>
          <p:nvPr>
            <p:ph type="sldNum" sz="quarter" idx="4"/>
          </p:nvPr>
        </p:nvSpPr>
        <p:spPr/>
        <p:txBody>
          <a:bodyPr/>
          <a:lstStyle/>
          <a:p>
            <a:fld id="{BB5FC4A1-A2DE-4EB5-9A46-57D39B4235EC}" type="slidenum">
              <a:rPr lang="en-US" smtClean="0"/>
              <a:pPr/>
              <a:t>2</a:t>
            </a:fld>
            <a:endParaRPr lang="en-US"/>
          </a:p>
        </p:txBody>
      </p:sp>
      <p:pic>
        <p:nvPicPr>
          <p:cNvPr id="1026" name="Picture 2" descr="Meme: &quot;We are investigating the case&quot; - All Templates - Meme-arsenal.com">
            <a:extLst>
              <a:ext uri="{FF2B5EF4-FFF2-40B4-BE49-F238E27FC236}">
                <a16:creationId xmlns:a16="http://schemas.microsoft.com/office/drawing/2014/main" id="{1BBA03D7-E44D-4133-AA8F-1948AC2A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129" y="1916263"/>
            <a:ext cx="3548308" cy="359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366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4</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lstStyle/>
          <a:p>
            <a:pPr marL="0" indent="0">
              <a:buNone/>
            </a:pPr>
            <a:r>
              <a:rPr lang="en-US" dirty="0"/>
              <a:t>Do you think there is any record review Joyce could do in this investigation? </a:t>
            </a:r>
          </a:p>
          <a:p>
            <a:pPr marL="0" indent="0">
              <a:buNone/>
            </a:pPr>
            <a:endParaRPr lang="en-US" dirty="0"/>
          </a:p>
          <a:p>
            <a:pPr marL="457200" indent="-457200">
              <a:buFont typeface="+mj-lt"/>
              <a:buAutoNum type="arabicPeriod"/>
            </a:pPr>
            <a:r>
              <a:rPr lang="en-US" dirty="0"/>
              <a:t>Yes</a:t>
            </a:r>
          </a:p>
          <a:p>
            <a:pPr marL="457200" indent="-457200">
              <a:buFont typeface="+mj-lt"/>
              <a:buAutoNum type="arabicPeriod"/>
            </a:pPr>
            <a:r>
              <a:rPr lang="en-US" dirty="0"/>
              <a:t>No</a:t>
            </a:r>
          </a:p>
          <a:p>
            <a:pPr marL="457200" indent="-457200">
              <a:buFont typeface="+mj-lt"/>
              <a:buAutoNum type="arabicPeriod"/>
            </a:pPr>
            <a:r>
              <a:rPr lang="en-US" dirty="0"/>
              <a:t>Not Sure</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298291968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767A-4E3B-4347-B765-4A4DF4E38816}"/>
              </a:ext>
            </a:extLst>
          </p:cNvPr>
          <p:cNvSpPr>
            <a:spLocks noGrp="1"/>
          </p:cNvSpPr>
          <p:nvPr>
            <p:ph type="title"/>
          </p:nvPr>
        </p:nvSpPr>
        <p:spPr/>
        <p:txBody>
          <a:bodyPr/>
          <a:lstStyle/>
          <a:p>
            <a:r>
              <a:rPr lang="en-US" dirty="0"/>
              <a:t>Document and Physical Evidence Review</a:t>
            </a:r>
          </a:p>
        </p:txBody>
      </p:sp>
      <p:sp>
        <p:nvSpPr>
          <p:cNvPr id="3" name="Content Placeholder 2">
            <a:extLst>
              <a:ext uri="{FF2B5EF4-FFF2-40B4-BE49-F238E27FC236}">
                <a16:creationId xmlns:a16="http://schemas.microsoft.com/office/drawing/2014/main" id="{C47B6B87-4345-4A53-B70B-AA0E6065A68B}"/>
              </a:ext>
            </a:extLst>
          </p:cNvPr>
          <p:cNvSpPr>
            <a:spLocks noGrp="1"/>
          </p:cNvSpPr>
          <p:nvPr>
            <p:ph sz="half" idx="1"/>
          </p:nvPr>
        </p:nvSpPr>
        <p:spPr/>
        <p:txBody>
          <a:bodyPr>
            <a:normAutofit/>
          </a:bodyPr>
          <a:lstStyle/>
          <a:p>
            <a:r>
              <a:rPr lang="en-US" sz="1800" dirty="0"/>
              <a:t>Don’t just think of emails and Microsoft office type records. Consider phone and text records, video tapes, pictures, physical evidence, etc., </a:t>
            </a:r>
          </a:p>
          <a:p>
            <a:r>
              <a:rPr lang="en-US" sz="1800" dirty="0"/>
              <a:t>Keep in mind confidentiality/privacy rules – speak to Legal &amp; Compliance to review Data Privacy implications</a:t>
            </a:r>
          </a:p>
          <a:p>
            <a:pPr marL="800100" lvl="1" indent="-342900"/>
            <a:r>
              <a:rPr lang="en-US" dirty="0"/>
              <a:t>Confidential information</a:t>
            </a:r>
          </a:p>
          <a:p>
            <a:pPr marL="800100" lvl="1" indent="-342900"/>
            <a:r>
              <a:rPr lang="en-US" dirty="0"/>
              <a:t>Trade secrets </a:t>
            </a:r>
          </a:p>
          <a:p>
            <a:pPr marL="800100" lvl="1" indent="-342900"/>
            <a:r>
              <a:rPr lang="en-US" dirty="0"/>
              <a:t>Private personal information</a:t>
            </a:r>
          </a:p>
          <a:p>
            <a:pPr marL="800100" lvl="1" indent="-342900"/>
            <a:r>
              <a:rPr lang="en-US" dirty="0"/>
              <a:t>Medical information. </a:t>
            </a:r>
          </a:p>
          <a:p>
            <a:pPr marL="800100" lvl="1" indent="-342900"/>
            <a:r>
              <a:rPr lang="en-US" dirty="0"/>
              <a:t>Confidential information of others.</a:t>
            </a:r>
          </a:p>
          <a:p>
            <a:r>
              <a:rPr lang="en-US" sz="1800" dirty="0"/>
              <a:t>Keep in mind duty to preserve. </a:t>
            </a:r>
            <a:endParaRPr lang="en-US" sz="1700" dirty="0"/>
          </a:p>
          <a:p>
            <a:pPr marL="800100" lvl="1" indent="-342900"/>
            <a:endParaRPr lang="en-US" dirty="0"/>
          </a:p>
          <a:p>
            <a:endParaRPr lang="en-US" dirty="0"/>
          </a:p>
        </p:txBody>
      </p:sp>
      <p:pic>
        <p:nvPicPr>
          <p:cNvPr id="5" name="Picture Placeholder 8">
            <a:extLst>
              <a:ext uri="{FF2B5EF4-FFF2-40B4-BE49-F238E27FC236}">
                <a16:creationId xmlns:a16="http://schemas.microsoft.com/office/drawing/2014/main" id="{4C799369-1659-400E-93FF-F809C83E7A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9918" r="19918"/>
          <a:stretch>
            <a:fillRect/>
          </a:stretch>
        </p:blipFill>
        <p:spPr>
          <a:xfrm>
            <a:off x="5590645" y="2040997"/>
            <a:ext cx="2924705" cy="3234921"/>
          </a:xfrm>
          <a:prstGeom prst="rect">
            <a:avLst/>
          </a:prstGeom>
        </p:spPr>
      </p:pic>
    </p:spTree>
    <p:extLst>
      <p:ext uri="{BB962C8B-B14F-4D97-AF65-F5344CB8AC3E}">
        <p14:creationId xmlns:p14="http://schemas.microsoft.com/office/powerpoint/2010/main" val="316992404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4 -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lnSpcReduction="10000"/>
          </a:bodyPr>
          <a:lstStyle/>
          <a:p>
            <a:pPr marL="0" indent="0">
              <a:buNone/>
            </a:pPr>
            <a:r>
              <a:rPr lang="en-US" sz="2000" dirty="0"/>
              <a:t>Do you think there is any record review Joyce could do in this investigation? </a:t>
            </a:r>
          </a:p>
          <a:p>
            <a:pPr marL="0" indent="0">
              <a:buNone/>
            </a:pPr>
            <a:endParaRPr lang="en-US" sz="1900" dirty="0"/>
          </a:p>
          <a:p>
            <a:pPr marL="0" indent="0">
              <a:buNone/>
            </a:pPr>
            <a:r>
              <a:rPr lang="en-US" sz="1900" dirty="0"/>
              <a:t>Best answer would be answer 1. Yes</a:t>
            </a:r>
          </a:p>
          <a:p>
            <a:pPr marL="0" indent="0">
              <a:buNone/>
            </a:pPr>
            <a:endParaRPr lang="en-US" sz="1900" dirty="0"/>
          </a:p>
          <a:p>
            <a:pPr marL="0" indent="0">
              <a:buNone/>
            </a:pPr>
            <a:r>
              <a:rPr lang="en-US" sz="1900" dirty="0"/>
              <a:t>Whilst the circumstances of this scenario to date would likely rise to the main data gathering being interviews, don’t forget there may be other sources to review, such as:</a:t>
            </a:r>
          </a:p>
          <a:p>
            <a:r>
              <a:rPr lang="en-US" sz="1900" dirty="0"/>
              <a:t>Personnel file review</a:t>
            </a:r>
          </a:p>
          <a:p>
            <a:r>
              <a:rPr lang="en-US" sz="1900" dirty="0"/>
              <a:t>CCTV – is there cameras in the areas where the incidents may have taken place</a:t>
            </a:r>
          </a:p>
          <a:p>
            <a:r>
              <a:rPr lang="en-US" sz="1900" dirty="0"/>
              <a:t>Timecards </a:t>
            </a:r>
          </a:p>
          <a:p>
            <a:r>
              <a:rPr lang="en-US" sz="1900" dirty="0"/>
              <a:t>Policy review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246172063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5</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lstStyle/>
          <a:p>
            <a:pPr marL="0" indent="0">
              <a:buNone/>
            </a:pPr>
            <a:r>
              <a:rPr lang="en-US" dirty="0"/>
              <a:t>In relation to our scenario with Catherine’s complaint - Who would you plan to interview first?</a:t>
            </a:r>
          </a:p>
          <a:p>
            <a:pPr marL="0" indent="0">
              <a:buNone/>
            </a:pPr>
            <a:endParaRPr lang="en-US" dirty="0"/>
          </a:p>
          <a:p>
            <a:pPr marL="457200" indent="-457200">
              <a:buFont typeface="+mj-lt"/>
              <a:buAutoNum type="arabicPeriod"/>
            </a:pPr>
            <a:r>
              <a:rPr lang="en-US" dirty="0"/>
              <a:t>Brad (supervisor)</a:t>
            </a:r>
          </a:p>
          <a:p>
            <a:pPr marL="457200" indent="-457200">
              <a:buFont typeface="+mj-lt"/>
              <a:buAutoNum type="arabicPeriod"/>
            </a:pPr>
            <a:r>
              <a:rPr lang="en-US" dirty="0"/>
              <a:t>Catherine (reporter)</a:t>
            </a:r>
          </a:p>
          <a:p>
            <a:pPr marL="457200" indent="-457200">
              <a:buFont typeface="+mj-lt"/>
              <a:buAutoNum type="arabicPeriod"/>
            </a:pPr>
            <a:r>
              <a:rPr lang="en-US" dirty="0"/>
              <a:t>Nick (accused)</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380857093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D2DC-5AE5-48B5-996D-52A3154E623D}"/>
              </a:ext>
            </a:extLst>
          </p:cNvPr>
          <p:cNvSpPr>
            <a:spLocks noGrp="1"/>
          </p:cNvSpPr>
          <p:nvPr>
            <p:ph type="title"/>
          </p:nvPr>
        </p:nvSpPr>
        <p:spPr/>
        <p:txBody>
          <a:bodyPr/>
          <a:lstStyle/>
          <a:p>
            <a:r>
              <a:rPr lang="en-US" dirty="0"/>
              <a:t>Interviewing</a:t>
            </a:r>
          </a:p>
        </p:txBody>
      </p:sp>
      <p:sp>
        <p:nvSpPr>
          <p:cNvPr id="3" name="Content Placeholder 2">
            <a:extLst>
              <a:ext uri="{FF2B5EF4-FFF2-40B4-BE49-F238E27FC236}">
                <a16:creationId xmlns:a16="http://schemas.microsoft.com/office/drawing/2014/main" id="{4132475A-74DF-42DC-9D12-2E90DD403C46}"/>
              </a:ext>
            </a:extLst>
          </p:cNvPr>
          <p:cNvSpPr>
            <a:spLocks noGrp="1"/>
          </p:cNvSpPr>
          <p:nvPr>
            <p:ph sz="half" idx="1"/>
          </p:nvPr>
        </p:nvSpPr>
        <p:spPr/>
        <p:txBody>
          <a:bodyPr>
            <a:normAutofit fontScale="92500" lnSpcReduction="20000"/>
          </a:bodyPr>
          <a:lstStyle/>
          <a:p>
            <a:pPr marL="0" indent="0">
              <a:buNone/>
            </a:pPr>
            <a:r>
              <a:rPr lang="en-US" sz="1800" dirty="0"/>
              <a:t>When do you begin interviewing witnesses?</a:t>
            </a:r>
          </a:p>
          <a:p>
            <a:pPr marL="285750" indent="-285750"/>
            <a:r>
              <a:rPr lang="en-US" sz="1800" dirty="0"/>
              <a:t>First, gather as much documentary and physical evidences as you reasonably can, to assist you in questioning witnesses, and identify areas for inquiry.</a:t>
            </a:r>
          </a:p>
          <a:p>
            <a:pPr marL="285750" indent="-285750"/>
            <a:r>
              <a:rPr lang="en-US" sz="1800" dirty="0"/>
              <a:t>Interview, if possible, the accuser/reporter first, so you can fully understand the complaint.  </a:t>
            </a:r>
          </a:p>
          <a:p>
            <a:pPr marL="285750" indent="-285750"/>
            <a:r>
              <a:rPr lang="en-US" sz="1800" dirty="0"/>
              <a:t>Interview other witnesses next before interviewing the accused.</a:t>
            </a:r>
          </a:p>
          <a:p>
            <a:pPr lvl="1"/>
            <a:r>
              <a:rPr lang="en-US" dirty="0"/>
              <a:t>Advantages of interviewing accused last</a:t>
            </a:r>
          </a:p>
          <a:p>
            <a:pPr marL="1200150" lvl="2" indent="-285750"/>
            <a:r>
              <a:rPr lang="en-US" sz="1800" dirty="0"/>
              <a:t>You get other witness statements early and before they might be influences by the accused, each other, office gossip, etc., </a:t>
            </a:r>
          </a:p>
          <a:p>
            <a:pPr marL="1200150" lvl="2" indent="-285750"/>
            <a:r>
              <a:rPr lang="en-US" sz="1800" dirty="0"/>
              <a:t>They may identify additional information which could be helpful in questioning the accused. </a:t>
            </a:r>
          </a:p>
          <a:p>
            <a:endParaRPr lang="en-US" dirty="0"/>
          </a:p>
        </p:txBody>
      </p:sp>
      <p:sp>
        <p:nvSpPr>
          <p:cNvPr id="4" name="Content Placeholder 3">
            <a:extLst>
              <a:ext uri="{FF2B5EF4-FFF2-40B4-BE49-F238E27FC236}">
                <a16:creationId xmlns:a16="http://schemas.microsoft.com/office/drawing/2014/main" id="{7C448F45-B159-4A65-ABEC-284765AFE608}"/>
              </a:ext>
            </a:extLst>
          </p:cNvPr>
          <p:cNvSpPr>
            <a:spLocks noGrp="1"/>
          </p:cNvSpPr>
          <p:nvPr>
            <p:ph sz="half" idx="2"/>
          </p:nvPr>
        </p:nvSpPr>
        <p:spPr>
          <a:xfrm>
            <a:off x="4629150" y="1508760"/>
            <a:ext cx="4017700" cy="5135424"/>
          </a:xfrm>
        </p:spPr>
        <p:txBody>
          <a:bodyPr>
            <a:normAutofit fontScale="92500" lnSpcReduction="20000"/>
          </a:bodyPr>
          <a:lstStyle/>
          <a:p>
            <a:pPr marL="1200150" lvl="2" indent="-285750"/>
            <a:r>
              <a:rPr lang="en-US" sz="1800" dirty="0"/>
              <a:t>You can identify all information against the accused, including additional relevant records, to allow you to do a comprehensive interview of the accused, addressing all relevant accusations and records, instead of going back multiple times</a:t>
            </a:r>
          </a:p>
          <a:p>
            <a:pPr lvl="1"/>
            <a:r>
              <a:rPr lang="en-US" dirty="0"/>
              <a:t>Advantages of interviewing accused before other witnesses</a:t>
            </a:r>
          </a:p>
          <a:p>
            <a:pPr marL="1200150" lvl="2" indent="-285750"/>
            <a:r>
              <a:rPr lang="en-US" sz="1800" dirty="0"/>
              <a:t>Accused might admit wrong- doing and avoid expensive investigation</a:t>
            </a:r>
          </a:p>
          <a:p>
            <a:pPr marL="1200150" lvl="2" indent="-285750"/>
            <a:r>
              <a:rPr lang="en-US" sz="1800" dirty="0"/>
              <a:t>Appearance of neutrality</a:t>
            </a:r>
          </a:p>
          <a:p>
            <a:pPr marL="1200150" lvl="2" indent="-285750"/>
            <a:r>
              <a:rPr lang="en-US" sz="1800" dirty="0"/>
              <a:t>First-hand source of information to help your evidence gathering. </a:t>
            </a:r>
          </a:p>
          <a:p>
            <a:pPr marL="1200150" lvl="2" indent="-285750"/>
            <a:r>
              <a:rPr lang="en-US" sz="1800" dirty="0"/>
              <a:t>Exculpatory Evidence (evidence that shows or tends to show exoneration). </a:t>
            </a:r>
          </a:p>
          <a:p>
            <a:pPr marL="1200150" lvl="2" indent="-285750"/>
            <a:r>
              <a:rPr lang="en-US" sz="1800" dirty="0"/>
              <a:t>Helps you in your interview of other witnesses.</a:t>
            </a:r>
          </a:p>
          <a:p>
            <a:endParaRPr lang="en-US" dirty="0"/>
          </a:p>
        </p:txBody>
      </p:sp>
      <p:sp>
        <p:nvSpPr>
          <p:cNvPr id="5" name="Rectangle 4">
            <a:extLst>
              <a:ext uri="{FF2B5EF4-FFF2-40B4-BE49-F238E27FC236}">
                <a16:creationId xmlns:a16="http://schemas.microsoft.com/office/drawing/2014/main" id="{8B09CEAB-F21B-46DA-8544-CFEF61307053}"/>
              </a:ext>
            </a:extLst>
          </p:cNvPr>
          <p:cNvSpPr/>
          <p:nvPr/>
        </p:nvSpPr>
        <p:spPr>
          <a:xfrm>
            <a:off x="169983" y="6377169"/>
            <a:ext cx="8650841" cy="29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Scheduling can sometimes cause issues with the interview order – you may need to adapt</a:t>
            </a:r>
          </a:p>
        </p:txBody>
      </p:sp>
    </p:spTree>
    <p:extLst>
      <p:ext uri="{BB962C8B-B14F-4D97-AF65-F5344CB8AC3E}">
        <p14:creationId xmlns:p14="http://schemas.microsoft.com/office/powerpoint/2010/main" val="13942853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5 -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lnSpcReduction="10000"/>
          </a:bodyPr>
          <a:lstStyle/>
          <a:p>
            <a:pPr marL="0" indent="0">
              <a:buNone/>
            </a:pPr>
            <a:r>
              <a:rPr lang="en-US" sz="1900" dirty="0"/>
              <a:t>In relation to our scenario with Catherine’s complaint - Who would you plan to interview first?</a:t>
            </a:r>
          </a:p>
          <a:p>
            <a:pPr marL="0" indent="0">
              <a:buNone/>
            </a:pPr>
            <a:r>
              <a:rPr lang="en-US" sz="1900" dirty="0"/>
              <a:t>Best answer in this scenario would be answer 2. Catherine</a:t>
            </a:r>
          </a:p>
          <a:p>
            <a:pPr marL="0" indent="0">
              <a:buNone/>
            </a:pPr>
            <a:endParaRPr lang="en-US" sz="1900" dirty="0"/>
          </a:p>
          <a:p>
            <a:pPr marL="0" indent="0">
              <a:buNone/>
            </a:pPr>
            <a:r>
              <a:rPr lang="en-US" sz="1900" dirty="0"/>
              <a:t>The order of interviews will depend upon the scenario.  In many situations interviewing the reporter will most likely be the best course of action so you can document the allegations and help establish any document review or list of potential witnesses.</a:t>
            </a:r>
          </a:p>
          <a:p>
            <a:pPr marL="0" indent="0">
              <a:buNone/>
            </a:pPr>
            <a:endParaRPr lang="en-US" sz="1900" dirty="0"/>
          </a:p>
          <a:p>
            <a:pPr marL="0" indent="0">
              <a:buNone/>
            </a:pPr>
            <a:r>
              <a:rPr lang="en-US" sz="1900" dirty="0"/>
              <a:t>Remember that each investigation will be different based on the circumstances so make sure you review the best course of action.</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180831117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3CAE-2BC6-45AA-803A-542AD04AEB3B}"/>
              </a:ext>
            </a:extLst>
          </p:cNvPr>
          <p:cNvSpPr>
            <a:spLocks noGrp="1"/>
          </p:cNvSpPr>
          <p:nvPr>
            <p:ph type="title"/>
          </p:nvPr>
        </p:nvSpPr>
        <p:spPr/>
        <p:txBody>
          <a:bodyPr/>
          <a:lstStyle/>
          <a:p>
            <a:r>
              <a:rPr lang="en-US" dirty="0"/>
              <a:t>Interviewing</a:t>
            </a:r>
          </a:p>
        </p:txBody>
      </p:sp>
      <p:sp>
        <p:nvSpPr>
          <p:cNvPr id="3" name="Content Placeholder 2">
            <a:extLst>
              <a:ext uri="{FF2B5EF4-FFF2-40B4-BE49-F238E27FC236}">
                <a16:creationId xmlns:a16="http://schemas.microsoft.com/office/drawing/2014/main" id="{5BBCC950-3BCE-47BE-9A04-EEEED8EF1EF9}"/>
              </a:ext>
            </a:extLst>
          </p:cNvPr>
          <p:cNvSpPr>
            <a:spLocks noGrp="1"/>
          </p:cNvSpPr>
          <p:nvPr>
            <p:ph sz="half" idx="1"/>
          </p:nvPr>
        </p:nvSpPr>
        <p:spPr>
          <a:xfrm>
            <a:off x="628650" y="1508760"/>
            <a:ext cx="3886200" cy="2956708"/>
          </a:xfrm>
        </p:spPr>
        <p:txBody>
          <a:bodyPr>
            <a:normAutofit lnSpcReduction="10000"/>
          </a:bodyPr>
          <a:lstStyle/>
          <a:p>
            <a:r>
              <a:rPr lang="en-US" sz="1500" dirty="0"/>
              <a:t>How to do the interviews?</a:t>
            </a:r>
          </a:p>
          <a:p>
            <a:r>
              <a:rPr lang="en-US" sz="1500" dirty="0"/>
              <a:t>Do you have to warn the employee?</a:t>
            </a:r>
          </a:p>
          <a:p>
            <a:pPr marL="800100" lvl="1" indent="-342900"/>
            <a:r>
              <a:rPr lang="en-US" sz="1500" dirty="0"/>
              <a:t>“Upjohn” warning for lawyers/non-lawyers.</a:t>
            </a:r>
          </a:p>
          <a:p>
            <a:pPr marL="800100" lvl="1" indent="-342900"/>
            <a:r>
              <a:rPr lang="en-US" sz="1500" dirty="0"/>
              <a:t>How about for non-lawyers doing interview? </a:t>
            </a:r>
          </a:p>
          <a:p>
            <a:pPr marL="1257300" lvl="2" indent="-342900"/>
            <a:r>
              <a:rPr lang="en-US" dirty="0"/>
              <a:t>Duty to co-operate.</a:t>
            </a:r>
          </a:p>
          <a:p>
            <a:pPr marL="1257300" lvl="2" indent="-342900"/>
            <a:r>
              <a:rPr lang="en-US" dirty="0"/>
              <a:t>Request not to disclose or discuss?</a:t>
            </a:r>
          </a:p>
          <a:p>
            <a:pPr marL="1257300" lvl="2" indent="-342900"/>
            <a:r>
              <a:rPr lang="en-US" dirty="0"/>
              <a:t>Non-retaliation.</a:t>
            </a:r>
          </a:p>
          <a:p>
            <a:pPr marL="1257300" lvl="2" indent="-342900"/>
            <a:r>
              <a:rPr lang="en-US" dirty="0"/>
              <a:t>RPM guide for instructing witness.</a:t>
            </a:r>
          </a:p>
          <a:p>
            <a:endParaRPr lang="en-US" dirty="0"/>
          </a:p>
        </p:txBody>
      </p:sp>
      <p:sp>
        <p:nvSpPr>
          <p:cNvPr id="4" name="Content Placeholder 3">
            <a:extLst>
              <a:ext uri="{FF2B5EF4-FFF2-40B4-BE49-F238E27FC236}">
                <a16:creationId xmlns:a16="http://schemas.microsoft.com/office/drawing/2014/main" id="{587877D2-E3F9-4D14-9CB2-E09236C4C82D}"/>
              </a:ext>
            </a:extLst>
          </p:cNvPr>
          <p:cNvSpPr>
            <a:spLocks noGrp="1"/>
          </p:cNvSpPr>
          <p:nvPr>
            <p:ph sz="half" idx="2"/>
          </p:nvPr>
        </p:nvSpPr>
        <p:spPr>
          <a:xfrm>
            <a:off x="4629150" y="1119771"/>
            <a:ext cx="3886200" cy="2956708"/>
          </a:xfrm>
        </p:spPr>
        <p:txBody>
          <a:bodyPr>
            <a:normAutofit lnSpcReduction="10000"/>
          </a:bodyPr>
          <a:lstStyle/>
          <a:p>
            <a:r>
              <a:rPr lang="en-US" sz="1500" dirty="0"/>
              <a:t>Do you conduct the interview alone or do you have another witness?  We would recommend a witness.</a:t>
            </a:r>
            <a:endParaRPr lang="en-US" sz="1200" dirty="0"/>
          </a:p>
          <a:p>
            <a:pPr marL="800100" lvl="1" indent="-342900"/>
            <a:r>
              <a:rPr lang="en-US" sz="1500" dirty="0"/>
              <a:t>Advantages</a:t>
            </a:r>
          </a:p>
          <a:p>
            <a:pPr marL="1257300" lvl="2" indent="-342900"/>
            <a:r>
              <a:rPr lang="en-US" dirty="0"/>
              <a:t>Two people, one questions the other can observe witness.</a:t>
            </a:r>
          </a:p>
          <a:p>
            <a:pPr marL="1257300" lvl="2" indent="-342900"/>
            <a:r>
              <a:rPr lang="en-US" dirty="0"/>
              <a:t>Verify what was said.</a:t>
            </a:r>
          </a:p>
          <a:p>
            <a:pPr marL="1257300" lvl="2" indent="-342900"/>
            <a:r>
              <a:rPr lang="en-US" dirty="0"/>
              <a:t>Advise interviewer of additional questions. </a:t>
            </a:r>
          </a:p>
          <a:p>
            <a:pPr marL="1257300" lvl="2" indent="-342900"/>
            <a:r>
              <a:rPr lang="en-US" dirty="0"/>
              <a:t>Assist with note taking</a:t>
            </a:r>
          </a:p>
          <a:p>
            <a:pPr marL="800100" lvl="1" indent="-342900"/>
            <a:r>
              <a:rPr lang="en-US" sz="1500" dirty="0"/>
              <a:t>Disadvantages</a:t>
            </a:r>
          </a:p>
          <a:p>
            <a:pPr marL="1257300" lvl="2" indent="-342900"/>
            <a:r>
              <a:rPr lang="en-US" dirty="0"/>
              <a:t>Witness might get intimidated.</a:t>
            </a:r>
          </a:p>
          <a:p>
            <a:pPr marL="1257300" lvl="2" indent="-342900"/>
            <a:r>
              <a:rPr lang="en-US" dirty="0"/>
              <a:t>2</a:t>
            </a:r>
            <a:r>
              <a:rPr lang="en-US" baseline="30000" dirty="0"/>
              <a:t>nd</a:t>
            </a:r>
            <a:r>
              <a:rPr lang="en-US" dirty="0"/>
              <a:t> person interrupts, buts-in.</a:t>
            </a:r>
          </a:p>
          <a:p>
            <a:endParaRPr lang="en-US" dirty="0"/>
          </a:p>
        </p:txBody>
      </p:sp>
      <p:pic>
        <p:nvPicPr>
          <p:cNvPr id="5" name="Picture 4" descr="A drawing of a cartoon character&#10;&#10;Description automatically generated">
            <a:extLst>
              <a:ext uri="{FF2B5EF4-FFF2-40B4-BE49-F238E27FC236}">
                <a16:creationId xmlns:a16="http://schemas.microsoft.com/office/drawing/2014/main" id="{91C7FB4A-60F2-4191-878D-89B6C274E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78" y="4283489"/>
            <a:ext cx="5976543" cy="2574511"/>
          </a:xfrm>
          <a:prstGeom prst="rect">
            <a:avLst/>
          </a:prstGeom>
        </p:spPr>
      </p:pic>
    </p:spTree>
    <p:extLst>
      <p:ext uri="{BB962C8B-B14F-4D97-AF65-F5344CB8AC3E}">
        <p14:creationId xmlns:p14="http://schemas.microsoft.com/office/powerpoint/2010/main" val="260143262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3ADD-F47B-4DFF-9B05-31C76C2207AC}"/>
              </a:ext>
            </a:extLst>
          </p:cNvPr>
          <p:cNvSpPr>
            <a:spLocks noGrp="1"/>
          </p:cNvSpPr>
          <p:nvPr>
            <p:ph type="title"/>
          </p:nvPr>
        </p:nvSpPr>
        <p:spPr>
          <a:xfrm>
            <a:off x="822959" y="182880"/>
            <a:ext cx="7381415" cy="729882"/>
          </a:xfrm>
        </p:spPr>
        <p:txBody>
          <a:bodyPr anchor="ctr">
            <a:normAutofit/>
          </a:bodyPr>
          <a:lstStyle/>
          <a:p>
            <a:r>
              <a:rPr lang="en-US" dirty="0"/>
              <a:t>Investigation Scenario – Catherine’s interview</a:t>
            </a:r>
          </a:p>
        </p:txBody>
      </p:sp>
      <p:pic>
        <p:nvPicPr>
          <p:cNvPr id="7" name="Content Placeholder 6" descr="A person wearing a hard hat&#10;&#10;Description automatically generated with medium confidence">
            <a:extLst>
              <a:ext uri="{FF2B5EF4-FFF2-40B4-BE49-F238E27FC236}">
                <a16:creationId xmlns:a16="http://schemas.microsoft.com/office/drawing/2014/main" id="{D0A213A6-6250-4C04-B6FD-DC8DC534CD9B}"/>
              </a:ext>
            </a:extLst>
          </p:cNvPr>
          <p:cNvPicPr>
            <a:picLocks noGrp="1" noChangeAspect="1"/>
          </p:cNvPicPr>
          <p:nvPr>
            <p:ph sz="half" idx="1"/>
          </p:nvPr>
        </p:nvPicPr>
        <p:blipFill rotWithShape="1">
          <a:blip r:embed="rId2"/>
          <a:srcRect b="891"/>
          <a:stretch/>
        </p:blipFill>
        <p:spPr>
          <a:xfrm>
            <a:off x="184936" y="2958186"/>
            <a:ext cx="1692511" cy="2236571"/>
          </a:xfrm>
          <a:noFill/>
        </p:spPr>
      </p:pic>
      <p:sp>
        <p:nvSpPr>
          <p:cNvPr id="4" name="Date Placeholder 3" hidden="1">
            <a:extLst>
              <a:ext uri="{FF2B5EF4-FFF2-40B4-BE49-F238E27FC236}">
                <a16:creationId xmlns:a16="http://schemas.microsoft.com/office/drawing/2014/main" id="{20AC592C-0040-4F87-8263-880EC5504051}"/>
              </a:ext>
            </a:extLst>
          </p:cNvPr>
          <p:cNvSpPr>
            <a:spLocks noGrp="1"/>
          </p:cNvSpPr>
          <p:nvPr>
            <p:ph type="dt" sz="half" idx="4294967295"/>
          </p:nvPr>
        </p:nvSpPr>
        <p:spPr>
          <a:xfrm>
            <a:off x="5828145" y="6558353"/>
            <a:ext cx="2869679" cy="365125"/>
          </a:xfrm>
        </p:spPr>
        <p:txBody>
          <a:bodyPr/>
          <a:lstStyle/>
          <a:p>
            <a:pPr>
              <a:spcAft>
                <a:spcPts val="600"/>
              </a:spcAft>
            </a:pPr>
            <a:r>
              <a:rPr lang="en-US"/>
              <a:t>[EVENT NAME]  [DATE]</a:t>
            </a:r>
          </a:p>
        </p:txBody>
      </p:sp>
      <p:sp>
        <p:nvSpPr>
          <p:cNvPr id="5" name="Slide Number Placeholder 4" hidden="1">
            <a:extLst>
              <a:ext uri="{FF2B5EF4-FFF2-40B4-BE49-F238E27FC236}">
                <a16:creationId xmlns:a16="http://schemas.microsoft.com/office/drawing/2014/main" id="{BBEACF3A-F4EA-4769-B95B-F229C3324544}"/>
              </a:ext>
            </a:extLst>
          </p:cNvPr>
          <p:cNvSpPr>
            <a:spLocks noGrp="1"/>
          </p:cNvSpPr>
          <p:nvPr>
            <p:ph type="sldNum" sz="quarter" idx="4294967295"/>
          </p:nvPr>
        </p:nvSpPr>
        <p:spPr>
          <a:xfrm>
            <a:off x="8663437" y="6558353"/>
            <a:ext cx="480561" cy="365125"/>
          </a:xfrm>
        </p:spPr>
        <p:txBody>
          <a:bodyPr/>
          <a:lstStyle/>
          <a:p>
            <a:pPr>
              <a:spcAft>
                <a:spcPts val="600"/>
              </a:spcAft>
            </a:pPr>
            <a:fld id="{BB5FC4A1-A2DE-4EB5-9A46-57D39B4235EC}" type="slidenum">
              <a:rPr lang="en-US" smtClean="0"/>
              <a:pPr>
                <a:spcAft>
                  <a:spcPts val="600"/>
                </a:spcAft>
              </a:pPr>
              <a:t>27</a:t>
            </a:fld>
            <a:endParaRPr lang="en-US"/>
          </a:p>
        </p:txBody>
      </p:sp>
      <p:sp>
        <p:nvSpPr>
          <p:cNvPr id="8" name="Speech Bubble: Rectangle 7">
            <a:extLst>
              <a:ext uri="{FF2B5EF4-FFF2-40B4-BE49-F238E27FC236}">
                <a16:creationId xmlns:a16="http://schemas.microsoft.com/office/drawing/2014/main" id="{182CC494-0688-4296-929B-5F98575A11A8}"/>
              </a:ext>
            </a:extLst>
          </p:cNvPr>
          <p:cNvSpPr/>
          <p:nvPr/>
        </p:nvSpPr>
        <p:spPr>
          <a:xfrm>
            <a:off x="2065105" y="1425738"/>
            <a:ext cx="6893959" cy="5129174"/>
          </a:xfrm>
          <a:prstGeom prst="wedgeRectCallout">
            <a:avLst>
              <a:gd name="adj1" fmla="val -54216"/>
              <a:gd name="adj2" fmla="val 211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think some people have already left the business due to Nick’s </a:t>
            </a:r>
            <a:r>
              <a:rPr lang="en-US" dirty="0" err="1"/>
              <a:t>behaviour</a:t>
            </a:r>
            <a:r>
              <a:rPr lang="en-US" dirty="0"/>
              <a:t>, there is an atmosphere that ‘this is how it is, it’s always been like this’ and Nick has been here a long time.  It feels like he is untouchable especially due to his friendship with Brad, people feel that they cannot speak up.”</a:t>
            </a:r>
          </a:p>
          <a:p>
            <a:pPr algn="ctr"/>
            <a:r>
              <a:rPr lang="en-US" dirty="0"/>
              <a:t>“I think Stephanie may have also experienced the same type of </a:t>
            </a:r>
            <a:r>
              <a:rPr lang="en-US" dirty="0" err="1"/>
              <a:t>behaviour</a:t>
            </a:r>
            <a:r>
              <a:rPr lang="en-US" dirty="0"/>
              <a:t> that I have from Nick, not sure if she has ever raised the issue.”</a:t>
            </a:r>
          </a:p>
          <a:p>
            <a:pPr algn="ctr"/>
            <a:r>
              <a:rPr lang="en-US" dirty="0"/>
              <a:t>“I do feel that Nick’s </a:t>
            </a:r>
            <a:r>
              <a:rPr lang="en-US" dirty="0" err="1"/>
              <a:t>behaviour</a:t>
            </a:r>
            <a:r>
              <a:rPr lang="en-US" dirty="0"/>
              <a:t> has got worse since I made the complaint to you about the workstation.  Nick leans over me whilst I am working, he has started asking me awkward questions about my relationship with my boyfriend, things like ‘is your boyfriend the best lover you have ever had?’ and then he says things like ‘ I am sure you could find better close by’.”</a:t>
            </a:r>
          </a:p>
        </p:txBody>
      </p:sp>
    </p:spTree>
    <p:extLst>
      <p:ext uri="{BB962C8B-B14F-4D97-AF65-F5344CB8AC3E}">
        <p14:creationId xmlns:p14="http://schemas.microsoft.com/office/powerpoint/2010/main" val="119864841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3ADD-F47B-4DFF-9B05-31C76C2207AC}"/>
              </a:ext>
            </a:extLst>
          </p:cNvPr>
          <p:cNvSpPr>
            <a:spLocks noGrp="1"/>
          </p:cNvSpPr>
          <p:nvPr>
            <p:ph type="title"/>
          </p:nvPr>
        </p:nvSpPr>
        <p:spPr>
          <a:xfrm>
            <a:off x="822959" y="182880"/>
            <a:ext cx="7381415" cy="729882"/>
          </a:xfrm>
        </p:spPr>
        <p:txBody>
          <a:bodyPr anchor="ctr">
            <a:normAutofit/>
          </a:bodyPr>
          <a:lstStyle/>
          <a:p>
            <a:r>
              <a:rPr lang="en-US" dirty="0"/>
              <a:t>Investigation Scenario – Catherine’s interview</a:t>
            </a:r>
          </a:p>
        </p:txBody>
      </p:sp>
      <p:pic>
        <p:nvPicPr>
          <p:cNvPr id="7" name="Content Placeholder 6" descr="A person wearing a hard hat&#10;&#10;Description automatically generated with medium confidence">
            <a:extLst>
              <a:ext uri="{FF2B5EF4-FFF2-40B4-BE49-F238E27FC236}">
                <a16:creationId xmlns:a16="http://schemas.microsoft.com/office/drawing/2014/main" id="{D0A213A6-6250-4C04-B6FD-DC8DC534CD9B}"/>
              </a:ext>
            </a:extLst>
          </p:cNvPr>
          <p:cNvPicPr>
            <a:picLocks noGrp="1" noChangeAspect="1"/>
          </p:cNvPicPr>
          <p:nvPr>
            <p:ph sz="half" idx="1"/>
          </p:nvPr>
        </p:nvPicPr>
        <p:blipFill rotWithShape="1">
          <a:blip r:embed="rId2"/>
          <a:srcRect b="891"/>
          <a:stretch/>
        </p:blipFill>
        <p:spPr>
          <a:xfrm>
            <a:off x="184936" y="2958186"/>
            <a:ext cx="1692511" cy="2236571"/>
          </a:xfrm>
          <a:noFill/>
        </p:spPr>
      </p:pic>
      <p:sp>
        <p:nvSpPr>
          <p:cNvPr id="4" name="Date Placeholder 3" hidden="1">
            <a:extLst>
              <a:ext uri="{FF2B5EF4-FFF2-40B4-BE49-F238E27FC236}">
                <a16:creationId xmlns:a16="http://schemas.microsoft.com/office/drawing/2014/main" id="{20AC592C-0040-4F87-8263-880EC5504051}"/>
              </a:ext>
            </a:extLst>
          </p:cNvPr>
          <p:cNvSpPr>
            <a:spLocks noGrp="1"/>
          </p:cNvSpPr>
          <p:nvPr>
            <p:ph type="dt" sz="half" idx="4294967295"/>
          </p:nvPr>
        </p:nvSpPr>
        <p:spPr>
          <a:xfrm>
            <a:off x="5828145" y="6558353"/>
            <a:ext cx="2869679" cy="365125"/>
          </a:xfrm>
        </p:spPr>
        <p:txBody>
          <a:bodyPr/>
          <a:lstStyle/>
          <a:p>
            <a:pPr>
              <a:spcAft>
                <a:spcPts val="600"/>
              </a:spcAft>
            </a:pPr>
            <a:r>
              <a:rPr lang="en-US"/>
              <a:t>[EVENT NAME]  [DATE]</a:t>
            </a:r>
          </a:p>
        </p:txBody>
      </p:sp>
      <p:sp>
        <p:nvSpPr>
          <p:cNvPr id="5" name="Slide Number Placeholder 4" hidden="1">
            <a:extLst>
              <a:ext uri="{FF2B5EF4-FFF2-40B4-BE49-F238E27FC236}">
                <a16:creationId xmlns:a16="http://schemas.microsoft.com/office/drawing/2014/main" id="{BBEACF3A-F4EA-4769-B95B-F229C3324544}"/>
              </a:ext>
            </a:extLst>
          </p:cNvPr>
          <p:cNvSpPr>
            <a:spLocks noGrp="1"/>
          </p:cNvSpPr>
          <p:nvPr>
            <p:ph type="sldNum" sz="quarter" idx="4294967295"/>
          </p:nvPr>
        </p:nvSpPr>
        <p:spPr>
          <a:xfrm>
            <a:off x="8663437" y="6558353"/>
            <a:ext cx="480561" cy="365125"/>
          </a:xfrm>
        </p:spPr>
        <p:txBody>
          <a:bodyPr/>
          <a:lstStyle/>
          <a:p>
            <a:pPr>
              <a:spcAft>
                <a:spcPts val="600"/>
              </a:spcAft>
            </a:pPr>
            <a:fld id="{BB5FC4A1-A2DE-4EB5-9A46-57D39B4235EC}" type="slidenum">
              <a:rPr lang="en-US" smtClean="0"/>
              <a:pPr>
                <a:spcAft>
                  <a:spcPts val="600"/>
                </a:spcAft>
              </a:pPr>
              <a:t>28</a:t>
            </a:fld>
            <a:endParaRPr lang="en-US"/>
          </a:p>
        </p:txBody>
      </p:sp>
      <p:sp>
        <p:nvSpPr>
          <p:cNvPr id="8" name="Speech Bubble: Rectangle 7">
            <a:extLst>
              <a:ext uri="{FF2B5EF4-FFF2-40B4-BE49-F238E27FC236}">
                <a16:creationId xmlns:a16="http://schemas.microsoft.com/office/drawing/2014/main" id="{182CC494-0688-4296-929B-5F98575A11A8}"/>
              </a:ext>
            </a:extLst>
          </p:cNvPr>
          <p:cNvSpPr/>
          <p:nvPr/>
        </p:nvSpPr>
        <p:spPr>
          <a:xfrm>
            <a:off x="2065106" y="1340529"/>
            <a:ext cx="4643920" cy="1957842"/>
          </a:xfrm>
          <a:prstGeom prst="wedgeRectCallout">
            <a:avLst>
              <a:gd name="adj1" fmla="val -54216"/>
              <a:gd name="adj2" fmla="val 33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“Because of Nick’s actions people are starting to talk about us, as they notice his attention towards me and there are </a:t>
            </a:r>
            <a:r>
              <a:rPr lang="en-US" dirty="0" err="1"/>
              <a:t>rumours</a:t>
            </a:r>
            <a:r>
              <a:rPr lang="en-US" dirty="0"/>
              <a:t>, he insists on walking me to my car after the shift, he waits outside the ladies’ locker room.  I have asked him to stop but he insists it is for my safety.”</a:t>
            </a:r>
          </a:p>
        </p:txBody>
      </p:sp>
      <p:pic>
        <p:nvPicPr>
          <p:cNvPr id="9" name="Content Placeholder 7" descr="A picture containing person, computer&#10;&#10;Description automatically generated">
            <a:extLst>
              <a:ext uri="{FF2B5EF4-FFF2-40B4-BE49-F238E27FC236}">
                <a16:creationId xmlns:a16="http://schemas.microsoft.com/office/drawing/2014/main" id="{3A09C5A0-C646-4C3F-BEC2-C50CC1E6E7D0}"/>
              </a:ext>
            </a:extLst>
          </p:cNvPr>
          <p:cNvPicPr>
            <a:picLocks noGrp="1" noChangeAspect="1"/>
          </p:cNvPicPr>
          <p:nvPr>
            <p:ph sz="half" idx="2"/>
          </p:nvPr>
        </p:nvPicPr>
        <p:blipFill>
          <a:blip r:embed="rId3"/>
          <a:stretch>
            <a:fillRect/>
          </a:stretch>
        </p:blipFill>
        <p:spPr>
          <a:xfrm>
            <a:off x="6896685" y="2810299"/>
            <a:ext cx="1788343" cy="2384458"/>
          </a:xfrm>
        </p:spPr>
      </p:pic>
      <p:sp>
        <p:nvSpPr>
          <p:cNvPr id="3" name="Speech Bubble: Rectangle 2">
            <a:extLst>
              <a:ext uri="{FF2B5EF4-FFF2-40B4-BE49-F238E27FC236}">
                <a16:creationId xmlns:a16="http://schemas.microsoft.com/office/drawing/2014/main" id="{C4A5B8B9-58A4-4323-A32D-B88A8DBE3B67}"/>
              </a:ext>
            </a:extLst>
          </p:cNvPr>
          <p:cNvSpPr/>
          <p:nvPr/>
        </p:nvSpPr>
        <p:spPr>
          <a:xfrm>
            <a:off x="2065106" y="3569904"/>
            <a:ext cx="4643920" cy="965771"/>
          </a:xfrm>
          <a:prstGeom prst="wedgeRectCallout">
            <a:avLst>
              <a:gd name="adj1" fmla="val 53503"/>
              <a:gd name="adj2" fmla="val -27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 know if anyone else has witnessed Nick’s </a:t>
            </a:r>
            <a:r>
              <a:rPr lang="en-US" dirty="0" err="1"/>
              <a:t>behaviour</a:t>
            </a:r>
            <a:r>
              <a:rPr lang="en-US" dirty="0"/>
              <a:t>? And do you know who started the </a:t>
            </a:r>
            <a:r>
              <a:rPr lang="en-US" dirty="0" err="1"/>
              <a:t>rumours</a:t>
            </a:r>
            <a:r>
              <a:rPr lang="en-US" dirty="0"/>
              <a:t>” </a:t>
            </a:r>
          </a:p>
        </p:txBody>
      </p:sp>
      <p:sp>
        <p:nvSpPr>
          <p:cNvPr id="12" name="Speech Bubble: Rectangle 11">
            <a:extLst>
              <a:ext uri="{FF2B5EF4-FFF2-40B4-BE49-F238E27FC236}">
                <a16:creationId xmlns:a16="http://schemas.microsoft.com/office/drawing/2014/main" id="{4A7EC3C5-C3CB-4B92-B5E8-30D5F6D3DFBC}"/>
              </a:ext>
            </a:extLst>
          </p:cNvPr>
          <p:cNvSpPr/>
          <p:nvPr/>
        </p:nvSpPr>
        <p:spPr>
          <a:xfrm>
            <a:off x="2065106" y="4807209"/>
            <a:ext cx="4643920" cy="1734565"/>
          </a:xfrm>
          <a:prstGeom prst="wedgeRectCallout">
            <a:avLst>
              <a:gd name="adj1" fmla="val -53774"/>
              <a:gd name="adj2" fmla="val -39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“Mario may have witnessed some of the </a:t>
            </a:r>
            <a:r>
              <a:rPr lang="en-US" dirty="0" err="1"/>
              <a:t>behaviour</a:t>
            </a:r>
            <a:r>
              <a:rPr lang="en-US" dirty="0"/>
              <a:t> he works really close by, he is very quiet.”</a:t>
            </a:r>
          </a:p>
          <a:p>
            <a:pPr algn="ctr"/>
            <a:r>
              <a:rPr lang="en-US" dirty="0"/>
              <a:t>“On the </a:t>
            </a:r>
            <a:r>
              <a:rPr lang="en-US" dirty="0" err="1"/>
              <a:t>rumours</a:t>
            </a:r>
            <a:r>
              <a:rPr lang="en-US" dirty="0"/>
              <a:t> Nick has made comments to me that people have been saying we seem close, I have not heard anything  </a:t>
            </a:r>
          </a:p>
        </p:txBody>
      </p:sp>
    </p:spTree>
    <p:extLst>
      <p:ext uri="{BB962C8B-B14F-4D97-AF65-F5344CB8AC3E}">
        <p14:creationId xmlns:p14="http://schemas.microsoft.com/office/powerpoint/2010/main" val="218183763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OPEN TEXT QUESTION 1</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lstStyle/>
          <a:p>
            <a:pPr marL="0" indent="0">
              <a:buNone/>
            </a:pPr>
            <a:r>
              <a:rPr lang="en-US" sz="1900" dirty="0"/>
              <a:t>Do you think the initial investigation plan may now change based off the information given in Catherine’s interview?  And if so, how?</a:t>
            </a:r>
          </a:p>
          <a:p>
            <a:pPr marL="0" indent="0">
              <a:buNone/>
            </a:pPr>
            <a:endParaRPr lang="en-US" sz="1900" dirty="0"/>
          </a:p>
          <a:p>
            <a:pPr marL="0" indent="0">
              <a:buNone/>
            </a:pPr>
            <a:r>
              <a:rPr lang="en-US" sz="1900" dirty="0"/>
              <a:t>Please put your answers in the comments box. </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1" cy="5135562"/>
          </a:xfrm>
        </p:spPr>
      </p:pic>
    </p:spTree>
    <p:extLst>
      <p:ext uri="{BB962C8B-B14F-4D97-AF65-F5344CB8AC3E}">
        <p14:creationId xmlns:p14="http://schemas.microsoft.com/office/powerpoint/2010/main" val="208836900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D525-7AE3-4787-B770-EE3505EAA6E0}"/>
              </a:ext>
            </a:extLst>
          </p:cNvPr>
          <p:cNvSpPr>
            <a:spLocks noGrp="1"/>
          </p:cNvSpPr>
          <p:nvPr>
            <p:ph type="title"/>
          </p:nvPr>
        </p:nvSpPr>
        <p:spPr/>
        <p:txBody>
          <a:bodyPr/>
          <a:lstStyle/>
          <a:p>
            <a:r>
              <a:rPr lang="en-US" dirty="0"/>
              <a:t>POLLING INSTRUCTIONS</a:t>
            </a:r>
          </a:p>
        </p:txBody>
      </p:sp>
      <p:sp>
        <p:nvSpPr>
          <p:cNvPr id="3" name="Content Placeholder 2">
            <a:extLst>
              <a:ext uri="{FF2B5EF4-FFF2-40B4-BE49-F238E27FC236}">
                <a16:creationId xmlns:a16="http://schemas.microsoft.com/office/drawing/2014/main" id="{19B9296F-9E87-4BC7-AA0E-2C2476A9416B}"/>
              </a:ext>
            </a:extLst>
          </p:cNvPr>
          <p:cNvSpPr>
            <a:spLocks noGrp="1"/>
          </p:cNvSpPr>
          <p:nvPr>
            <p:ph sz="half" idx="1"/>
          </p:nvPr>
        </p:nvSpPr>
        <p:spPr/>
        <p:txBody>
          <a:bodyPr/>
          <a:lstStyle/>
          <a:p>
            <a:pPr marL="0" indent="0">
              <a:buNone/>
            </a:pPr>
            <a:r>
              <a:rPr lang="en-US" dirty="0"/>
              <a:t>Today’s presentation will have polling questions, watch for the slides with the pink question mark cards to answer a question.</a:t>
            </a:r>
          </a:p>
          <a:p>
            <a:endParaRPr lang="en-US" dirty="0"/>
          </a:p>
          <a:p>
            <a:pPr marL="0" indent="0">
              <a:buNone/>
            </a:pPr>
            <a:r>
              <a:rPr lang="en-US" dirty="0"/>
              <a:t>TEST </a:t>
            </a:r>
          </a:p>
          <a:p>
            <a:pPr marL="0" indent="0">
              <a:buNone/>
            </a:pPr>
            <a:r>
              <a:rPr lang="en-US" dirty="0"/>
              <a:t>How good do you think your knowledge is with regards to conducting investigations?</a:t>
            </a:r>
          </a:p>
          <a:p>
            <a:pPr marL="685775" lvl="1" indent="-342900">
              <a:buFont typeface="+mj-lt"/>
              <a:buAutoNum type="arabicPeriod"/>
            </a:pPr>
            <a:r>
              <a:rPr lang="en-US" dirty="0"/>
              <a:t>Very Good </a:t>
            </a:r>
          </a:p>
          <a:p>
            <a:pPr marL="685775" lvl="1" indent="-342900">
              <a:buFont typeface="+mj-lt"/>
              <a:buAutoNum type="arabicPeriod"/>
            </a:pPr>
            <a:r>
              <a:rPr lang="en-US" dirty="0"/>
              <a:t>Good </a:t>
            </a:r>
          </a:p>
          <a:p>
            <a:pPr marL="685775" lvl="1" indent="-342900">
              <a:buFont typeface="+mj-lt"/>
              <a:buAutoNum type="arabicPeriod"/>
            </a:pPr>
            <a:r>
              <a:rPr lang="en-US" dirty="0"/>
              <a:t>Fair</a:t>
            </a:r>
          </a:p>
          <a:p>
            <a:pPr marL="685775" lvl="1" indent="-342900">
              <a:buFont typeface="+mj-lt"/>
              <a:buAutoNum type="arabicPeriod"/>
            </a:pPr>
            <a:r>
              <a:rPr lang="en-US" dirty="0"/>
              <a:t>Not Great </a:t>
            </a:r>
          </a:p>
          <a:p>
            <a:pPr marL="685775" lvl="1" indent="-342900">
              <a:buFont typeface="+mj-lt"/>
              <a:buAutoNum type="arabicPeriod"/>
            </a:pPr>
            <a:r>
              <a:rPr lang="en-US" dirty="0"/>
              <a:t>Poor</a:t>
            </a:r>
          </a:p>
        </p:txBody>
      </p:sp>
      <p:pic>
        <p:nvPicPr>
          <p:cNvPr id="5" name="Content Placeholder 5">
            <a:extLst>
              <a:ext uri="{FF2B5EF4-FFF2-40B4-BE49-F238E27FC236}">
                <a16:creationId xmlns:a16="http://schemas.microsoft.com/office/drawing/2014/main" id="{52326DBB-F4E8-4406-8591-D2E4A0FBDD93}"/>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252852161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B87BD39-E35D-7AD4-DA3D-C7AAAD088E98}"/>
              </a:ext>
            </a:extLst>
          </p:cNvPr>
          <p:cNvSpPr>
            <a:spLocks noGrp="1"/>
          </p:cNvSpPr>
          <p:nvPr>
            <p:ph type="title"/>
          </p:nvPr>
        </p:nvSpPr>
        <p:spPr>
          <a:xfrm>
            <a:off x="822959" y="182880"/>
            <a:ext cx="7381415" cy="729882"/>
          </a:xfrm>
        </p:spPr>
        <p:txBody>
          <a:bodyPr/>
          <a:lstStyle/>
          <a:p>
            <a:r>
              <a:rPr lang="en-US" dirty="0"/>
              <a:t>Interviewing</a:t>
            </a:r>
          </a:p>
        </p:txBody>
      </p:sp>
      <p:sp>
        <p:nvSpPr>
          <p:cNvPr id="12" name="Content Placeholder 2">
            <a:extLst>
              <a:ext uri="{FF2B5EF4-FFF2-40B4-BE49-F238E27FC236}">
                <a16:creationId xmlns:a16="http://schemas.microsoft.com/office/drawing/2014/main" id="{2E09EED4-66B6-8354-66BD-D4135A359CA7}"/>
              </a:ext>
            </a:extLst>
          </p:cNvPr>
          <p:cNvSpPr>
            <a:spLocks noGrp="1"/>
          </p:cNvSpPr>
          <p:nvPr>
            <p:ph sz="half" idx="1"/>
          </p:nvPr>
        </p:nvSpPr>
        <p:spPr>
          <a:xfrm>
            <a:off x="628650" y="1508760"/>
            <a:ext cx="3886200" cy="5135424"/>
          </a:xfrm>
        </p:spPr>
        <p:txBody>
          <a:bodyPr>
            <a:normAutofit/>
          </a:bodyPr>
          <a:lstStyle/>
          <a:p>
            <a:r>
              <a:rPr lang="en-US" sz="1500" dirty="0"/>
              <a:t>Do you record or take written notes of the interview?</a:t>
            </a:r>
          </a:p>
          <a:p>
            <a:pPr lvl="1"/>
            <a:r>
              <a:rPr lang="en-US" sz="1500" dirty="0"/>
              <a:t>Take written notes.</a:t>
            </a:r>
          </a:p>
          <a:p>
            <a:pPr lvl="1"/>
            <a:r>
              <a:rPr lang="en-US" sz="1500" dirty="0"/>
              <a:t>We would recommend against recording interviews – if you feel the need to record contact Legal and Compliance before moving forwards.</a:t>
            </a:r>
          </a:p>
          <a:p>
            <a:r>
              <a:rPr lang="en-US" sz="1500" dirty="0"/>
              <a:t>Where do you conduct the interview?</a:t>
            </a:r>
          </a:p>
          <a:p>
            <a:pPr lvl="1"/>
            <a:r>
              <a:rPr lang="en-US" sz="1500" dirty="0"/>
              <a:t>Consider location, privacy, off-site if risk of safety/confidentiality.</a:t>
            </a:r>
          </a:p>
          <a:p>
            <a:pPr lvl="1"/>
            <a:r>
              <a:rPr lang="en-US" sz="1500" dirty="0"/>
              <a:t>Consider how to handle remote witnesses.</a:t>
            </a:r>
          </a:p>
          <a:p>
            <a:r>
              <a:rPr lang="en-US" sz="1500" dirty="0"/>
              <a:t>Does the employee have the right to have someone with them? Need to consider:</a:t>
            </a:r>
          </a:p>
          <a:p>
            <a:pPr lvl="1"/>
            <a:r>
              <a:rPr lang="en-US" sz="1500" dirty="0"/>
              <a:t>Union/works council </a:t>
            </a:r>
          </a:p>
          <a:p>
            <a:pPr lvl="1"/>
            <a:r>
              <a:rPr lang="en-US" sz="1500" dirty="0"/>
              <a:t>A lawyer – usually not but check contracts</a:t>
            </a:r>
          </a:p>
          <a:p>
            <a:pPr lvl="1"/>
            <a:r>
              <a:rPr lang="en-US" sz="1500" dirty="0"/>
              <a:t>An interpreter</a:t>
            </a:r>
          </a:p>
          <a:p>
            <a:r>
              <a:rPr lang="en-US" sz="1500" dirty="0"/>
              <a:t>US – Does the employee have the right to plead the 5</a:t>
            </a:r>
            <a:r>
              <a:rPr lang="en-US" sz="1500" baseline="30000" dirty="0"/>
              <a:t>th</a:t>
            </a:r>
            <a:r>
              <a:rPr lang="en-US" sz="1500" dirty="0"/>
              <a:t> amendment if potential criminal conduct is involved?</a:t>
            </a:r>
          </a:p>
          <a:p>
            <a:pPr marL="342875" lvl="1" indent="0">
              <a:buNone/>
            </a:pPr>
            <a:endParaRPr lang="en-US" sz="1300" dirty="0"/>
          </a:p>
          <a:p>
            <a:endParaRPr lang="en-US" sz="1300" dirty="0"/>
          </a:p>
          <a:p>
            <a:pPr marL="800100" lvl="1" indent="-342900"/>
            <a:endParaRPr lang="en-US" sz="1600" dirty="0"/>
          </a:p>
          <a:p>
            <a:endParaRPr lang="en-US" dirty="0"/>
          </a:p>
        </p:txBody>
      </p:sp>
      <p:pic>
        <p:nvPicPr>
          <p:cNvPr id="5" name="Content Placeholder 7" descr="A close up of text on a black background&#10;&#10;Description automatically generated">
            <a:extLst>
              <a:ext uri="{FF2B5EF4-FFF2-40B4-BE49-F238E27FC236}">
                <a16:creationId xmlns:a16="http://schemas.microsoft.com/office/drawing/2014/main" id="{EA22B3CC-9F08-461C-9C9A-EB9C749DC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2" y="1508760"/>
            <a:ext cx="5038832" cy="5038832"/>
          </a:xfrm>
          <a:prstGeom prst="rect">
            <a:avLst/>
          </a:prstGeom>
          <a:noFill/>
        </p:spPr>
      </p:pic>
    </p:spTree>
    <p:extLst>
      <p:ext uri="{BB962C8B-B14F-4D97-AF65-F5344CB8AC3E}">
        <p14:creationId xmlns:p14="http://schemas.microsoft.com/office/powerpoint/2010/main" val="95912707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Stephanie’s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408817"/>
          </a:xfrm>
        </p:spPr>
        <p:txBody>
          <a:bodyPr>
            <a:normAutofit fontScale="92500"/>
          </a:bodyPr>
          <a:lstStyle/>
          <a:p>
            <a:pPr marL="0" indent="0">
              <a:buNone/>
            </a:pPr>
            <a:r>
              <a:rPr lang="en-US" dirty="0"/>
              <a:t>Joyce decides to interview Stephanie next based on Catherine’s interview</a:t>
            </a:r>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541984" y="2550849"/>
            <a:ext cx="1878013" cy="2504017"/>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2784952" y="1971439"/>
            <a:ext cx="3675355" cy="3190554"/>
          </a:xfrm>
          <a:prstGeom prst="wedgeRectCallout">
            <a:avLst>
              <a:gd name="adj1" fmla="val -60447"/>
              <a:gd name="adj2" fmla="val 20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“Hi Stephanie, Thank you for your time today we appreciate you speaking with us.  There is no need to be concerned about meeting with us today.” </a:t>
            </a:r>
          </a:p>
          <a:p>
            <a:pPr algn="ctr"/>
            <a:r>
              <a:rPr lang="en-US" sz="1500" dirty="0"/>
              <a:t>“We are conducting an investigation into allegations of inappropriate </a:t>
            </a:r>
            <a:r>
              <a:rPr lang="en-US" sz="1500" dirty="0" err="1"/>
              <a:t>behaviour</a:t>
            </a:r>
            <a:r>
              <a:rPr lang="en-US" sz="1500" dirty="0"/>
              <a:t> by a member of the team in the Production department and we believe that you may be a witness or have experienced similar </a:t>
            </a:r>
            <a:r>
              <a:rPr lang="en-US" sz="1500" dirty="0" err="1"/>
              <a:t>behaviour</a:t>
            </a:r>
            <a:r>
              <a:rPr lang="en-US" sz="1500" dirty="0"/>
              <a:t> yourself.”</a:t>
            </a:r>
          </a:p>
          <a:p>
            <a:pPr algn="ctr"/>
            <a:r>
              <a:rPr lang="en-US" sz="1500" dirty="0"/>
              <a:t>Have you ever experienced or witnessed any </a:t>
            </a:r>
            <a:r>
              <a:rPr lang="en-US" sz="1500" dirty="0" err="1"/>
              <a:t>behaviour</a:t>
            </a:r>
            <a:r>
              <a:rPr lang="en-US" sz="1500" dirty="0"/>
              <a:t> that you have found to be inappropriate?”</a:t>
            </a:r>
          </a:p>
        </p:txBody>
      </p:sp>
      <p:pic>
        <p:nvPicPr>
          <p:cNvPr id="9" name="Picture 8" descr="A picture containing wall, person, clothing, posing&#10;&#10;Description automatically generated">
            <a:extLst>
              <a:ext uri="{FF2B5EF4-FFF2-40B4-BE49-F238E27FC236}">
                <a16:creationId xmlns:a16="http://schemas.microsoft.com/office/drawing/2014/main" id="{465EE843-986B-4556-9147-9AFD4E7E6614}"/>
              </a:ext>
            </a:extLst>
          </p:cNvPr>
          <p:cNvPicPr>
            <a:picLocks noChangeAspect="1"/>
          </p:cNvPicPr>
          <p:nvPr/>
        </p:nvPicPr>
        <p:blipFill>
          <a:blip r:embed="rId3"/>
          <a:stretch>
            <a:fillRect/>
          </a:stretch>
        </p:blipFill>
        <p:spPr>
          <a:xfrm>
            <a:off x="6825263" y="2550848"/>
            <a:ext cx="1878013" cy="2504018"/>
          </a:xfrm>
          <a:prstGeom prst="rect">
            <a:avLst/>
          </a:prstGeom>
        </p:spPr>
      </p:pic>
      <p:sp>
        <p:nvSpPr>
          <p:cNvPr id="8" name="Speech Bubble: Rectangle 7">
            <a:extLst>
              <a:ext uri="{FF2B5EF4-FFF2-40B4-BE49-F238E27FC236}">
                <a16:creationId xmlns:a16="http://schemas.microsoft.com/office/drawing/2014/main" id="{62CB18F5-3F39-47BB-B631-28DA350ED423}"/>
              </a:ext>
            </a:extLst>
          </p:cNvPr>
          <p:cNvSpPr/>
          <p:nvPr/>
        </p:nvSpPr>
        <p:spPr>
          <a:xfrm>
            <a:off x="2784952" y="5269122"/>
            <a:ext cx="3675355" cy="1273891"/>
          </a:xfrm>
          <a:prstGeom prst="wedgeRectCallout">
            <a:avLst>
              <a:gd name="adj1" fmla="val 69505"/>
              <a:gd name="adj2" fmla="val -61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t>Stephanie starts to cry…</a:t>
            </a:r>
          </a:p>
          <a:p>
            <a:pPr algn="ctr"/>
            <a:r>
              <a:rPr lang="en-US" sz="1500" dirty="0"/>
              <a:t>“I am worried about losing my job, I am not sure I want to talk to you. You are asking too much I just want a quiet life.”</a:t>
            </a:r>
          </a:p>
        </p:txBody>
      </p:sp>
    </p:spTree>
    <p:extLst>
      <p:ext uri="{BB962C8B-B14F-4D97-AF65-F5344CB8AC3E}">
        <p14:creationId xmlns:p14="http://schemas.microsoft.com/office/powerpoint/2010/main" val="16105706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6</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lstStyle/>
          <a:p>
            <a:pPr marL="0" indent="0">
              <a:buNone/>
            </a:pPr>
            <a:r>
              <a:rPr lang="en-US" dirty="0"/>
              <a:t>What do you think Joyce should do?</a:t>
            </a:r>
          </a:p>
          <a:p>
            <a:pPr marL="0" indent="0">
              <a:buNone/>
            </a:pPr>
            <a:endParaRPr lang="en-US" dirty="0"/>
          </a:p>
          <a:p>
            <a:pPr marL="457200" indent="-457200">
              <a:buFont typeface="+mj-lt"/>
              <a:buAutoNum type="arabicPeriod"/>
            </a:pPr>
            <a:r>
              <a:rPr lang="en-US" dirty="0"/>
              <a:t>Respect Stephanie’s wishes and stop the interview</a:t>
            </a:r>
          </a:p>
          <a:p>
            <a:pPr marL="457200" indent="-457200">
              <a:buFont typeface="+mj-lt"/>
              <a:buAutoNum type="arabicPeriod"/>
            </a:pPr>
            <a:r>
              <a:rPr lang="en-US" dirty="0"/>
              <a:t>Remind Stephanie of RPM’s Non-retaliation policy and explain we cannot help if you don’t talk to us</a:t>
            </a:r>
          </a:p>
          <a:p>
            <a:pPr marL="457200" indent="-457200">
              <a:buFont typeface="+mj-lt"/>
              <a:buAutoNum type="arabicPeriod"/>
            </a:pPr>
            <a:r>
              <a:rPr lang="en-US" dirty="0"/>
              <a:t>Remind Stephanie that she has a duty to participate in an investigation </a:t>
            </a:r>
          </a:p>
          <a:p>
            <a:pPr marL="457200" indent="-457200">
              <a:buFont typeface="+mj-lt"/>
              <a:buAutoNum type="arabicPeriod"/>
            </a:pPr>
            <a:r>
              <a:rPr lang="en-US" dirty="0"/>
              <a:t>Give Stephanie the Hotline number in case she changes her mind</a:t>
            </a:r>
          </a:p>
          <a:p>
            <a:pPr marL="457200" indent="-457200">
              <a:buFont typeface="+mj-lt"/>
              <a:buAutoNum type="arabicPeriod"/>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227302171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99258-7F76-40B1-B436-531DD1CB0C6C}"/>
              </a:ext>
            </a:extLst>
          </p:cNvPr>
          <p:cNvSpPr>
            <a:spLocks noGrp="1"/>
          </p:cNvSpPr>
          <p:nvPr>
            <p:ph sz="half" idx="1"/>
          </p:nvPr>
        </p:nvSpPr>
        <p:spPr/>
        <p:txBody>
          <a:bodyPr>
            <a:noAutofit/>
          </a:bodyPr>
          <a:lstStyle/>
          <a:p>
            <a:r>
              <a:rPr lang="en-US" dirty="0"/>
              <a:t>Conducting the interview</a:t>
            </a:r>
          </a:p>
          <a:p>
            <a:pPr marL="800100" lvl="1" indent="-342900"/>
            <a:r>
              <a:rPr lang="en-US" sz="1800" dirty="0"/>
              <a:t>Explain who you are, what you are doing and who you work for.</a:t>
            </a:r>
          </a:p>
          <a:p>
            <a:pPr marL="800100" lvl="1" indent="-342900"/>
            <a:r>
              <a:rPr lang="en-US" sz="1800" dirty="0"/>
              <a:t>Reveal as much information concerning the complaint as necessary.</a:t>
            </a:r>
          </a:p>
          <a:p>
            <a:pPr marL="800100" lvl="1" indent="-342900"/>
            <a:r>
              <a:rPr lang="en-US" sz="1800" dirty="0">
                <a:solidFill>
                  <a:srgbClr val="FF0000"/>
                </a:solidFill>
              </a:rPr>
              <a:t>If recording, get their consent on the record.  Do not record without Legal and Compliance approval.</a:t>
            </a:r>
          </a:p>
          <a:p>
            <a:pPr marL="800100" lvl="1" indent="-342900"/>
            <a:r>
              <a:rPr lang="en-US" sz="1800" dirty="0"/>
              <a:t>Explain to employee your desire to keep information confidential to preserve the integrity of the investigation but remember employee’s rights to discuss terms and conditions of employment. Can usually ask but not demand. </a:t>
            </a:r>
          </a:p>
          <a:p>
            <a:pPr marL="800100" lvl="1" indent="-342900"/>
            <a:endParaRPr lang="en-US" sz="1800" dirty="0"/>
          </a:p>
          <a:p>
            <a:pPr marL="1257300" lvl="2" indent="-342900"/>
            <a:endParaRPr lang="en-US" dirty="0"/>
          </a:p>
        </p:txBody>
      </p:sp>
      <p:sp>
        <p:nvSpPr>
          <p:cNvPr id="6" name="Content Placeholder 5">
            <a:extLst>
              <a:ext uri="{FF2B5EF4-FFF2-40B4-BE49-F238E27FC236}">
                <a16:creationId xmlns:a16="http://schemas.microsoft.com/office/drawing/2014/main" id="{6A96DF47-8556-4A8D-8F2A-AE03EF9B3C09}"/>
              </a:ext>
            </a:extLst>
          </p:cNvPr>
          <p:cNvSpPr>
            <a:spLocks noGrp="1"/>
          </p:cNvSpPr>
          <p:nvPr>
            <p:ph sz="half" idx="2"/>
          </p:nvPr>
        </p:nvSpPr>
        <p:spPr/>
        <p:txBody>
          <a:bodyPr/>
          <a:lstStyle/>
          <a:p>
            <a:pPr marL="800100" lvl="1" indent="-342900"/>
            <a:r>
              <a:rPr lang="en-US" sz="1800" dirty="0"/>
              <a:t>Explain non-retaliation policy.</a:t>
            </a:r>
          </a:p>
          <a:p>
            <a:pPr marL="800100" lvl="1" indent="-342900"/>
            <a:r>
              <a:rPr lang="en-US" sz="1800" dirty="0"/>
              <a:t>Start by getting on the record their background, position, role in the company, duties, etc. Puts them at ease, gets the conversation going.</a:t>
            </a:r>
          </a:p>
          <a:p>
            <a:pPr marL="800100" lvl="1" indent="-342900"/>
            <a:r>
              <a:rPr lang="en-US" sz="1800" dirty="0"/>
              <a:t>Conduct body of interview. Have a prepared outline of questions. Listen and adjust as necessary. </a:t>
            </a:r>
          </a:p>
          <a:p>
            <a:pPr marL="800100" lvl="1" indent="-342900"/>
            <a:r>
              <a:rPr lang="en-US" sz="1800" dirty="0"/>
              <a:t>End by reminding them about purpose of interview and who you are, thanking them for their cooperation and ASKING them again to keep confidential and reminder of Non-retaliation policy. </a:t>
            </a:r>
          </a:p>
          <a:p>
            <a:endParaRPr lang="en-US" dirty="0"/>
          </a:p>
        </p:txBody>
      </p:sp>
      <p:sp>
        <p:nvSpPr>
          <p:cNvPr id="5" name="Title 4">
            <a:extLst>
              <a:ext uri="{FF2B5EF4-FFF2-40B4-BE49-F238E27FC236}">
                <a16:creationId xmlns:a16="http://schemas.microsoft.com/office/drawing/2014/main" id="{D77704BC-51AA-4216-97A5-5F7F17292EAF}"/>
              </a:ext>
            </a:extLst>
          </p:cNvPr>
          <p:cNvSpPr>
            <a:spLocks noGrp="1"/>
          </p:cNvSpPr>
          <p:nvPr>
            <p:ph type="title"/>
          </p:nvPr>
        </p:nvSpPr>
        <p:spPr/>
        <p:txBody>
          <a:bodyPr/>
          <a:lstStyle/>
          <a:p>
            <a:r>
              <a:rPr lang="en-US" dirty="0"/>
              <a:t>Interviewing</a:t>
            </a:r>
          </a:p>
        </p:txBody>
      </p:sp>
    </p:spTree>
    <p:extLst>
      <p:ext uri="{BB962C8B-B14F-4D97-AF65-F5344CB8AC3E}">
        <p14:creationId xmlns:p14="http://schemas.microsoft.com/office/powerpoint/2010/main" val="354241933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6 -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sz="1900" dirty="0"/>
              <a:t>Best answer in this scenario would be answer 2. Remind Stephanie of RPM’s Non-retaliation policy and explain we cannot help if you don’t talk to us</a:t>
            </a:r>
          </a:p>
          <a:p>
            <a:pPr marL="0" indent="0">
              <a:buNone/>
            </a:pPr>
            <a:endParaRPr lang="en-US" sz="1900" dirty="0"/>
          </a:p>
          <a:p>
            <a:pPr marL="0" indent="0">
              <a:buNone/>
            </a:pPr>
            <a:r>
              <a:rPr lang="en-US" sz="1900" dirty="0"/>
              <a:t>Employees can often be fearful of opening up in interviews, they may have a real fear of losing their jobs, or being retaliated against in other ways.</a:t>
            </a:r>
          </a:p>
          <a:p>
            <a:pPr marL="0" indent="0">
              <a:buNone/>
            </a:pPr>
            <a:endParaRPr lang="en-US" sz="1900" dirty="0"/>
          </a:p>
          <a:p>
            <a:pPr marL="0" indent="0">
              <a:buNone/>
            </a:pPr>
            <a:r>
              <a:rPr lang="en-US" sz="1900" dirty="0"/>
              <a:t>We need to ensure that we provide a safe environment for the employee to speak up.</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168601180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Stephanie’s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408817"/>
          </a:xfrm>
        </p:spPr>
        <p:txBody>
          <a:bodyPr>
            <a:noAutofit/>
          </a:bodyPr>
          <a:lstStyle/>
          <a:p>
            <a:pPr marL="0" indent="0">
              <a:buNone/>
            </a:pPr>
            <a:r>
              <a:rPr lang="en-US" sz="1400" dirty="0"/>
              <a:t>Stephanie agrees to speak to Joyce after Joyce provides more </a:t>
            </a:r>
          </a:p>
          <a:p>
            <a:pPr marL="0" indent="0">
              <a:buNone/>
            </a:pPr>
            <a:r>
              <a:rPr lang="en-US" sz="1400" dirty="0"/>
              <a:t>comfort on the process and non-retaliation policy</a:t>
            </a:r>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5341773" y="996678"/>
            <a:ext cx="830721" cy="1107628"/>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310718" y="2188222"/>
            <a:ext cx="6149589" cy="4594318"/>
          </a:xfrm>
          <a:prstGeom prst="wedgeRectCallout">
            <a:avLst>
              <a:gd name="adj1" fmla="val 60568"/>
              <a:gd name="adj2" fmla="val 192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“At first Nick was somewhat charming and light hearted, I start working on the same line as Nick about a year ago and he would say things like ‘you have a nice smile’.</a:t>
            </a:r>
          </a:p>
          <a:p>
            <a:pPr algn="ctr"/>
            <a:r>
              <a:rPr lang="en-US" sz="1500" dirty="0"/>
              <a:t>“However Nick started making me feel more and more uncomfortable, he stared at me all the time and would ask about my husband and whether he made me happy, honestly it felt creepy and inappropriate.”</a:t>
            </a:r>
          </a:p>
          <a:p>
            <a:pPr algn="ctr"/>
            <a:r>
              <a:rPr lang="en-US" sz="1500" dirty="0"/>
              <a:t>“He then started making comments about my butt, sometimes he would push past and graze my butt then say ‘oh sorry – but your husband really is a very lucky guy’,.  It got worse when he started texting me with inappropriate comments including peach and love heart emojis. I still get some messages from him now.”</a:t>
            </a:r>
          </a:p>
          <a:p>
            <a:pPr algn="ctr"/>
            <a:r>
              <a:rPr lang="en-US" sz="1500" dirty="0"/>
              <a:t>“I did go to Brad and raise my concerns, and he just said that ‘is just the way Nick is, he means no harm and you just need to get used to it’.  When Brad did not do anything about it I felt there was no point raising it again, I was and am scared that I will be treated </a:t>
            </a:r>
            <a:r>
              <a:rPr lang="en-US" sz="1500" dirty="0" err="1"/>
              <a:t>unfavourably</a:t>
            </a:r>
            <a:r>
              <a:rPr lang="en-US" sz="1500" dirty="0"/>
              <a:t>, everyone seems to like Nick and Brad, they have been here a long time.”</a:t>
            </a:r>
          </a:p>
          <a:p>
            <a:pPr algn="ctr"/>
            <a:r>
              <a:rPr lang="en-US" sz="1500" dirty="0"/>
              <a:t>“I really need this job, I asked to move to second shift so I don’t have to work with him, I really need the job.  Second shift is not really good for me with my kids, but I felt I had no choice because of Nick’s </a:t>
            </a:r>
            <a:r>
              <a:rPr lang="en-US" sz="1500" dirty="0" err="1"/>
              <a:t>behaviour</a:t>
            </a:r>
            <a:r>
              <a:rPr lang="en-US" sz="1500" dirty="0"/>
              <a:t>.”</a:t>
            </a:r>
          </a:p>
          <a:p>
            <a:pPr algn="ctr"/>
            <a:r>
              <a:rPr lang="en-US" sz="1500" dirty="0"/>
              <a:t> </a:t>
            </a:r>
          </a:p>
        </p:txBody>
      </p:sp>
      <p:pic>
        <p:nvPicPr>
          <p:cNvPr id="9" name="Picture 8" descr="A picture containing wall, person, clothing, posing&#10;&#10;Description automatically generated">
            <a:extLst>
              <a:ext uri="{FF2B5EF4-FFF2-40B4-BE49-F238E27FC236}">
                <a16:creationId xmlns:a16="http://schemas.microsoft.com/office/drawing/2014/main" id="{465EE843-986B-4556-9147-9AFD4E7E6614}"/>
              </a:ext>
            </a:extLst>
          </p:cNvPr>
          <p:cNvPicPr>
            <a:picLocks noChangeAspect="1"/>
          </p:cNvPicPr>
          <p:nvPr/>
        </p:nvPicPr>
        <p:blipFill>
          <a:blip r:embed="rId3"/>
          <a:stretch>
            <a:fillRect/>
          </a:stretch>
        </p:blipFill>
        <p:spPr>
          <a:xfrm>
            <a:off x="6825263" y="2550848"/>
            <a:ext cx="1878013" cy="2504018"/>
          </a:xfrm>
          <a:prstGeom prst="rect">
            <a:avLst/>
          </a:prstGeom>
        </p:spPr>
      </p:pic>
    </p:spTree>
    <p:extLst>
      <p:ext uri="{BB962C8B-B14F-4D97-AF65-F5344CB8AC3E}">
        <p14:creationId xmlns:p14="http://schemas.microsoft.com/office/powerpoint/2010/main" val="178076169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7</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fontScale="77500" lnSpcReduction="20000"/>
          </a:bodyPr>
          <a:lstStyle/>
          <a:p>
            <a:pPr marL="0" indent="0">
              <a:buNone/>
            </a:pPr>
            <a:r>
              <a:rPr lang="en-US" dirty="0"/>
              <a:t>Is there anything Joyce should ask/discuss with Stephanie before closing the interview?</a:t>
            </a:r>
          </a:p>
          <a:p>
            <a:pPr marL="0" indent="0">
              <a:buNone/>
            </a:pPr>
            <a:endParaRPr lang="en-US" dirty="0"/>
          </a:p>
          <a:p>
            <a:pPr marL="457200" indent="-457200">
              <a:buFont typeface="+mj-lt"/>
              <a:buAutoNum type="arabicPeriod"/>
            </a:pPr>
            <a:r>
              <a:rPr lang="en-US" dirty="0"/>
              <a:t>Request if Stephanie is able to provide any copies of the text messages from Nick</a:t>
            </a:r>
          </a:p>
          <a:p>
            <a:pPr marL="457200" indent="-457200">
              <a:buFont typeface="+mj-lt"/>
              <a:buAutoNum type="arabicPeriod"/>
            </a:pPr>
            <a:r>
              <a:rPr lang="en-US" dirty="0"/>
              <a:t>Ask if she can remember any of the dates of specific incidents she referenced</a:t>
            </a:r>
          </a:p>
          <a:p>
            <a:pPr marL="457200" indent="-457200">
              <a:buFont typeface="+mj-lt"/>
              <a:buAutoNum type="arabicPeriod"/>
            </a:pPr>
            <a:r>
              <a:rPr lang="en-US" dirty="0"/>
              <a:t>Ask if she is aware of any witnesses or other people who may have experienced similar </a:t>
            </a:r>
            <a:r>
              <a:rPr lang="en-US" dirty="0" err="1"/>
              <a:t>behaviour</a:t>
            </a:r>
            <a:endParaRPr lang="en-US" dirty="0"/>
          </a:p>
          <a:p>
            <a:pPr marL="457200" indent="-457200">
              <a:buFont typeface="+mj-lt"/>
              <a:buAutoNum type="arabicPeriod"/>
            </a:pPr>
            <a:r>
              <a:rPr lang="en-US" dirty="0"/>
              <a:t>Ask if Stephanie ever confronted Nick about his </a:t>
            </a:r>
            <a:r>
              <a:rPr lang="en-US" dirty="0" err="1"/>
              <a:t>behaviour</a:t>
            </a:r>
            <a:endParaRPr lang="en-US" dirty="0"/>
          </a:p>
          <a:p>
            <a:pPr marL="457200" indent="-457200">
              <a:buFont typeface="+mj-lt"/>
              <a:buAutoNum type="arabicPeriod"/>
            </a:pPr>
            <a:r>
              <a:rPr lang="en-US" dirty="0"/>
              <a:t>Ask if Stephanie was aware if Brad ever spoke to Nick about his </a:t>
            </a:r>
            <a:r>
              <a:rPr lang="en-US" dirty="0" err="1"/>
              <a:t>behaviour</a:t>
            </a:r>
            <a:endParaRPr lang="en-US" dirty="0"/>
          </a:p>
          <a:p>
            <a:pPr marL="457200" indent="-457200">
              <a:buFont typeface="+mj-lt"/>
              <a:buAutoNum type="arabicPeriod"/>
            </a:pPr>
            <a:r>
              <a:rPr lang="en-US" dirty="0"/>
              <a:t>Remind Stephanie once again about the Non-retaliation policy and ensure Stephanie has Joyce’s contact details</a:t>
            </a:r>
          </a:p>
          <a:p>
            <a:pPr marL="457200" indent="-457200">
              <a:buFont typeface="+mj-lt"/>
              <a:buAutoNum type="arabicPeriod"/>
            </a:pPr>
            <a:r>
              <a:rPr lang="en-US" dirty="0"/>
              <a:t>All of the above </a:t>
            </a:r>
          </a:p>
          <a:p>
            <a:pPr marL="457200" indent="-457200">
              <a:buFont typeface="+mj-lt"/>
              <a:buAutoNum type="arabicPeriod"/>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33743089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Assessing Witness Credibility </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r>
              <a:rPr lang="en-US" dirty="0"/>
              <a:t>How do you assess a witness credibility?</a:t>
            </a:r>
          </a:p>
          <a:p>
            <a:pPr marL="800100" lvl="1" indent="-342900"/>
            <a:r>
              <a:rPr lang="en-US" sz="1800" dirty="0"/>
              <a:t>Employees demeanor</a:t>
            </a:r>
          </a:p>
          <a:p>
            <a:pPr marL="800100" lvl="1" indent="-342900"/>
            <a:r>
              <a:rPr lang="en-US" sz="1800" dirty="0"/>
              <a:t>Employees history</a:t>
            </a:r>
          </a:p>
          <a:p>
            <a:pPr marL="800100" lvl="1" indent="-342900"/>
            <a:r>
              <a:rPr lang="en-US" sz="1800" dirty="0"/>
              <a:t>Plausibility of their statements, are they contradictory?</a:t>
            </a:r>
          </a:p>
          <a:p>
            <a:pPr marL="800100" lvl="1" indent="-342900"/>
            <a:r>
              <a:rPr lang="en-US" sz="1800" dirty="0"/>
              <a:t>Interest in the outcome.  What do they have to gain or lose by a certain outcome</a:t>
            </a:r>
          </a:p>
          <a:p>
            <a:pPr marL="800100" lvl="1" indent="-342900"/>
            <a:r>
              <a:rPr lang="en-US" sz="1800" dirty="0"/>
              <a:t>Relationship to accused or accuser - bias</a:t>
            </a:r>
          </a:p>
          <a:p>
            <a:pPr marL="800100" lvl="1" indent="-342900"/>
            <a:r>
              <a:rPr lang="en-US" sz="1800" dirty="0"/>
              <a:t>Corroboration</a:t>
            </a:r>
          </a:p>
          <a:p>
            <a:pPr marL="1257300" lvl="2" indent="-342900"/>
            <a:r>
              <a:rPr lang="en-US" sz="1800" dirty="0"/>
              <a:t>other testimony (credible).</a:t>
            </a:r>
          </a:p>
          <a:p>
            <a:pPr marL="1257300" lvl="2" indent="-342900"/>
            <a:r>
              <a:rPr lang="en-US" sz="1800" dirty="0"/>
              <a:t>Documentary or other evidence</a:t>
            </a:r>
          </a:p>
          <a:p>
            <a:pPr marL="0" indent="0">
              <a:buNone/>
            </a:pPr>
            <a:endParaRPr lang="en-US" dirty="0"/>
          </a:p>
          <a:p>
            <a:pPr marL="0" indent="0">
              <a:buNone/>
            </a:pPr>
            <a:endParaRPr lang="en-US" dirty="0"/>
          </a:p>
          <a:p>
            <a:pPr marL="0" indent="0">
              <a:buNone/>
            </a:pPr>
            <a:endParaRPr lang="en-US" dirty="0"/>
          </a:p>
        </p:txBody>
      </p:sp>
      <p:pic>
        <p:nvPicPr>
          <p:cNvPr id="9" name="Content Placeholder 8" descr="Text, letter&#10;&#10;Description automatically generated">
            <a:extLst>
              <a:ext uri="{FF2B5EF4-FFF2-40B4-BE49-F238E27FC236}">
                <a16:creationId xmlns:a16="http://schemas.microsoft.com/office/drawing/2014/main" id="{22A2B89D-9FF6-403D-B6BC-DB16F63A66E1}"/>
              </a:ext>
            </a:extLst>
          </p:cNvPr>
          <p:cNvPicPr>
            <a:picLocks noGrp="1" noChangeAspect="1"/>
          </p:cNvPicPr>
          <p:nvPr>
            <p:ph sz="half" idx="2"/>
          </p:nvPr>
        </p:nvPicPr>
        <p:blipFill>
          <a:blip r:embed="rId2"/>
          <a:stretch>
            <a:fillRect/>
          </a:stretch>
        </p:blipFill>
        <p:spPr>
          <a:xfrm>
            <a:off x="4646414" y="1508125"/>
            <a:ext cx="3851672" cy="5135563"/>
          </a:xfrm>
        </p:spPr>
      </p:pic>
    </p:spTree>
    <p:extLst>
      <p:ext uri="{BB962C8B-B14F-4D97-AF65-F5344CB8AC3E}">
        <p14:creationId xmlns:p14="http://schemas.microsoft.com/office/powerpoint/2010/main" val="315450632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7 -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a:bodyPr>
          <a:lstStyle/>
          <a:p>
            <a:pPr marL="0" indent="0">
              <a:buNone/>
            </a:pPr>
            <a:r>
              <a:rPr lang="en-US" sz="1900" dirty="0"/>
              <a:t>Best answer in this scenario would be answer 7. </a:t>
            </a:r>
            <a:r>
              <a:rPr lang="en-US" sz="2000" dirty="0"/>
              <a:t>All of the above</a:t>
            </a:r>
            <a:endParaRPr lang="en-US" sz="1900" dirty="0"/>
          </a:p>
          <a:p>
            <a:pPr marL="0" indent="0">
              <a:buNone/>
            </a:pPr>
            <a:r>
              <a:rPr lang="en-US" sz="1900" dirty="0"/>
              <a:t>It is important that without overwhelming the interviewee you gather as much information as possible during an interview.  Whilst you can always bring the interviewee back in at a later date it is best to try and get as much in as possible – be aware though of time interviews can be stressful for the witness!</a:t>
            </a:r>
          </a:p>
          <a:p>
            <a:pPr marL="0" indent="0">
              <a:buNone/>
            </a:pPr>
            <a:r>
              <a:rPr lang="en-US" sz="1900" dirty="0"/>
              <a:t>If the interviewee discussed records that may support their comments, ask for copies. If they are unable to provide them review if there are other ways to review those documents – be aware however of data privacy implications.  </a:t>
            </a:r>
          </a:p>
          <a:p>
            <a:pPr marL="0" indent="0">
              <a:buNone/>
            </a:pPr>
            <a:endParaRPr lang="en-US" sz="1900"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413695154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3D36-A721-4467-A932-A9892E29F115}"/>
              </a:ext>
            </a:extLst>
          </p:cNvPr>
          <p:cNvSpPr>
            <a:spLocks noGrp="1"/>
          </p:cNvSpPr>
          <p:nvPr>
            <p:ph type="title"/>
          </p:nvPr>
        </p:nvSpPr>
        <p:spPr/>
        <p:txBody>
          <a:bodyPr/>
          <a:lstStyle/>
          <a:p>
            <a:r>
              <a:rPr lang="en-US" dirty="0"/>
              <a:t>Records Review 	</a:t>
            </a:r>
          </a:p>
        </p:txBody>
      </p:sp>
      <p:sp>
        <p:nvSpPr>
          <p:cNvPr id="3" name="Content Placeholder 2">
            <a:extLst>
              <a:ext uri="{FF2B5EF4-FFF2-40B4-BE49-F238E27FC236}">
                <a16:creationId xmlns:a16="http://schemas.microsoft.com/office/drawing/2014/main" id="{36EEBFF2-36EB-4E5D-B60C-2060605519AA}"/>
              </a:ext>
            </a:extLst>
          </p:cNvPr>
          <p:cNvSpPr>
            <a:spLocks noGrp="1"/>
          </p:cNvSpPr>
          <p:nvPr>
            <p:ph sz="half" idx="1"/>
          </p:nvPr>
        </p:nvSpPr>
        <p:spPr/>
        <p:txBody>
          <a:bodyPr/>
          <a:lstStyle/>
          <a:p>
            <a:pPr marL="0" indent="0">
              <a:buNone/>
            </a:pPr>
            <a:r>
              <a:rPr lang="en-US" dirty="0"/>
              <a:t>Stephanie provides Joyce with a number of text messages she had received from Nick.</a:t>
            </a:r>
          </a:p>
          <a:p>
            <a:pPr marL="0" indent="0">
              <a:buNone/>
            </a:pPr>
            <a:r>
              <a:rPr lang="en-US" dirty="0"/>
              <a:t>Stephanie is worried that her husband will be angry if he finds out the extent that Nick has been harassing her.  He is already upset she moved shift.</a:t>
            </a:r>
          </a:p>
          <a:p>
            <a:pPr marL="0" indent="0">
              <a:buNone/>
            </a:pPr>
            <a:r>
              <a:rPr lang="en-US" dirty="0"/>
              <a:t>Stephanie could not remember specific dates but it was over a month ago.  Joyce is aware that CCTV footage is only kept for four weeks. </a:t>
            </a:r>
          </a:p>
          <a:p>
            <a:pPr marL="0" indent="0">
              <a:buNone/>
            </a:pPr>
            <a:r>
              <a:rPr lang="en-US" dirty="0"/>
              <a:t>Stephanie thinks Mario may have witnessed some of the </a:t>
            </a:r>
            <a:r>
              <a:rPr lang="en-US" dirty="0" err="1"/>
              <a:t>behaviour</a:t>
            </a:r>
            <a:r>
              <a:rPr lang="en-US" dirty="0"/>
              <a:t> by Nick.</a:t>
            </a:r>
          </a:p>
        </p:txBody>
      </p:sp>
      <p:pic>
        <p:nvPicPr>
          <p:cNvPr id="10" name="Content Placeholder 9" descr="A picture containing text, person, holding, hand&#10;&#10;Description automatically generated">
            <a:extLst>
              <a:ext uri="{FF2B5EF4-FFF2-40B4-BE49-F238E27FC236}">
                <a16:creationId xmlns:a16="http://schemas.microsoft.com/office/drawing/2014/main" id="{D17769F1-4881-49E2-AE1E-DFE4180E45AA}"/>
              </a:ext>
            </a:extLst>
          </p:cNvPr>
          <p:cNvPicPr>
            <a:picLocks noGrp="1" noChangeAspect="1"/>
          </p:cNvPicPr>
          <p:nvPr>
            <p:ph sz="half" idx="2"/>
          </p:nvPr>
        </p:nvPicPr>
        <p:blipFill>
          <a:blip r:embed="rId2"/>
          <a:stretch>
            <a:fillRect/>
          </a:stretch>
        </p:blipFill>
        <p:spPr>
          <a:xfrm>
            <a:off x="4646414" y="1260629"/>
            <a:ext cx="4037294" cy="5383059"/>
          </a:xfrm>
        </p:spPr>
      </p:pic>
    </p:spTree>
    <p:extLst>
      <p:ext uri="{BB962C8B-B14F-4D97-AF65-F5344CB8AC3E}">
        <p14:creationId xmlns:p14="http://schemas.microsoft.com/office/powerpoint/2010/main" val="19627411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9EC593-255A-50F3-A1AD-A9DCAB4C957F}"/>
              </a:ext>
            </a:extLst>
          </p:cNvPr>
          <p:cNvSpPr>
            <a:spLocks noGrp="1"/>
          </p:cNvSpPr>
          <p:nvPr>
            <p:ph type="title"/>
          </p:nvPr>
        </p:nvSpPr>
        <p:spPr>
          <a:xfrm>
            <a:off x="822959" y="182880"/>
            <a:ext cx="7381415" cy="729882"/>
          </a:xfrm>
        </p:spPr>
        <p:txBody>
          <a:bodyPr/>
          <a:lstStyle/>
          <a:p>
            <a:r>
              <a:rPr lang="en-GB" sz="2000" dirty="0"/>
              <a:t>Internal Investigations - Triggers</a:t>
            </a:r>
            <a:endParaRPr lang="en-US" dirty="0"/>
          </a:p>
        </p:txBody>
      </p:sp>
      <p:sp>
        <p:nvSpPr>
          <p:cNvPr id="12" name="Content Placeholder 2">
            <a:extLst>
              <a:ext uri="{FF2B5EF4-FFF2-40B4-BE49-F238E27FC236}">
                <a16:creationId xmlns:a16="http://schemas.microsoft.com/office/drawing/2014/main" id="{BD7FADD3-9D6F-3AD5-CF9F-8162842962F5}"/>
              </a:ext>
            </a:extLst>
          </p:cNvPr>
          <p:cNvSpPr>
            <a:spLocks noGrp="1"/>
          </p:cNvSpPr>
          <p:nvPr>
            <p:ph sz="half" idx="1"/>
          </p:nvPr>
        </p:nvSpPr>
        <p:spPr>
          <a:xfrm>
            <a:off x="628650" y="1508760"/>
            <a:ext cx="3886200" cy="5135424"/>
          </a:xfrm>
        </p:spPr>
        <p:txBody>
          <a:bodyPr/>
          <a:lstStyle/>
          <a:p>
            <a:pPr marL="0" indent="0">
              <a:buNone/>
            </a:pPr>
            <a:r>
              <a:rPr lang="en-US" sz="2200" dirty="0"/>
              <a:t>What can trigger an Inquiry or Investigation?</a:t>
            </a:r>
          </a:p>
          <a:p>
            <a:pPr marL="0" indent="0">
              <a:buNone/>
            </a:pPr>
            <a:endParaRPr lang="en-US" dirty="0"/>
          </a:p>
          <a:p>
            <a:pPr lvl="1"/>
            <a:r>
              <a:rPr lang="en-US" sz="1800" dirty="0"/>
              <a:t>Internal Triggers</a:t>
            </a:r>
          </a:p>
          <a:p>
            <a:pPr lvl="2"/>
            <a:r>
              <a:rPr lang="en-US" sz="1800" dirty="0"/>
              <a:t>Complaint by employee</a:t>
            </a:r>
          </a:p>
          <a:p>
            <a:pPr lvl="2"/>
            <a:r>
              <a:rPr lang="en-US" sz="1800" dirty="0"/>
              <a:t>Observations</a:t>
            </a:r>
          </a:p>
          <a:p>
            <a:pPr lvl="2"/>
            <a:r>
              <a:rPr lang="en-US" sz="1800" dirty="0"/>
              <a:t>Incident</a:t>
            </a:r>
          </a:p>
          <a:p>
            <a:pPr lvl="2"/>
            <a:r>
              <a:rPr lang="en-US" sz="1800" dirty="0"/>
              <a:t>Hotline call</a:t>
            </a:r>
          </a:p>
          <a:p>
            <a:pPr marL="685748" lvl="2" indent="0">
              <a:buNone/>
            </a:pPr>
            <a:endParaRPr lang="en-US" sz="1800" dirty="0"/>
          </a:p>
          <a:p>
            <a:pPr lvl="1"/>
            <a:r>
              <a:rPr lang="en-US" sz="1800" dirty="0"/>
              <a:t>External Triggers</a:t>
            </a:r>
          </a:p>
          <a:p>
            <a:pPr lvl="2"/>
            <a:r>
              <a:rPr lang="en-US" sz="1800" dirty="0"/>
              <a:t>3</a:t>
            </a:r>
            <a:r>
              <a:rPr lang="en-US" sz="1800" baseline="30000" dirty="0"/>
              <a:t>rd</a:t>
            </a:r>
            <a:r>
              <a:rPr lang="en-US" sz="1800" dirty="0"/>
              <a:t> party complaint</a:t>
            </a:r>
          </a:p>
          <a:p>
            <a:pPr lvl="2"/>
            <a:r>
              <a:rPr lang="en-US" sz="1800" dirty="0"/>
              <a:t>Government</a:t>
            </a:r>
          </a:p>
          <a:p>
            <a:pPr lvl="2"/>
            <a:r>
              <a:rPr lang="en-US" sz="1800" dirty="0"/>
              <a:t>Hotline call</a:t>
            </a:r>
          </a:p>
          <a:p>
            <a:pPr lvl="2"/>
            <a:r>
              <a:rPr lang="en-US" sz="1800" dirty="0"/>
              <a:t>News story</a:t>
            </a:r>
          </a:p>
          <a:p>
            <a:pPr lvl="2"/>
            <a:r>
              <a:rPr lang="en-US" sz="1800" dirty="0"/>
              <a:t>Social media</a:t>
            </a:r>
          </a:p>
          <a:p>
            <a:pPr lvl="2"/>
            <a:r>
              <a:rPr lang="en-US" sz="1800" dirty="0"/>
              <a:t>Incident</a:t>
            </a:r>
          </a:p>
          <a:p>
            <a:endParaRPr lang="en-US" dirty="0"/>
          </a:p>
        </p:txBody>
      </p:sp>
      <p:pic>
        <p:nvPicPr>
          <p:cNvPr id="5" name="Picture Placeholder 7">
            <a:extLst>
              <a:ext uri="{FF2B5EF4-FFF2-40B4-BE49-F238E27FC236}">
                <a16:creationId xmlns:a16="http://schemas.microsoft.com/office/drawing/2014/main" id="{210856A3-6ADC-47CE-8B2C-E338E429876A}"/>
              </a:ext>
            </a:extLst>
          </p:cNvPr>
          <p:cNvPicPr>
            <a:picLocks noChangeAspect="1"/>
          </p:cNvPicPr>
          <p:nvPr/>
        </p:nvPicPr>
        <p:blipFill rotWithShape="1">
          <a:blip r:embed="rId2">
            <a:extLst>
              <a:ext uri="{28A0092B-C50C-407E-A947-70E740481C1C}">
                <a14:useLocalDpi xmlns:a14="http://schemas.microsoft.com/office/drawing/2010/main" val="0"/>
              </a:ext>
            </a:extLst>
          </a:blip>
          <a:srcRect l="19757" r="23487"/>
          <a:stretch/>
        </p:blipFill>
        <p:spPr>
          <a:xfrm>
            <a:off x="4629150" y="1508760"/>
            <a:ext cx="3886200" cy="5135424"/>
          </a:xfrm>
          <a:prstGeom prst="rect">
            <a:avLst/>
          </a:prstGeom>
          <a:noFill/>
        </p:spPr>
      </p:pic>
    </p:spTree>
    <p:extLst>
      <p:ext uri="{BB962C8B-B14F-4D97-AF65-F5344CB8AC3E}">
        <p14:creationId xmlns:p14="http://schemas.microsoft.com/office/powerpoint/2010/main" val="1240388005"/>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Mario’s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515945"/>
          </a:xfrm>
        </p:spPr>
        <p:txBody>
          <a:bodyPr>
            <a:noAutofit/>
          </a:bodyPr>
          <a:lstStyle/>
          <a:p>
            <a:pPr marL="0" indent="0">
              <a:buNone/>
            </a:pPr>
            <a:r>
              <a:rPr lang="en-US" sz="1400" dirty="0"/>
              <a:t>Joyce decides to interview Mario next and asks him if he has ever witnessed or experienced any inappropriate </a:t>
            </a:r>
            <a:r>
              <a:rPr lang="en-US" sz="1400" dirty="0" err="1"/>
              <a:t>behaviour</a:t>
            </a:r>
            <a:endParaRPr lang="en-US" sz="1400" dirty="0"/>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7749388" y="1119413"/>
            <a:ext cx="559139" cy="745518"/>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269938" y="1994229"/>
            <a:ext cx="6190369" cy="4766713"/>
          </a:xfrm>
          <a:prstGeom prst="wedgeRectCallout">
            <a:avLst>
              <a:gd name="adj1" fmla="val 58356"/>
              <a:gd name="adj2" fmla="val -5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 have been here a long time, almost 30 years and I just want to keep my head down, I am due to retire in the next 5 years.”</a:t>
            </a:r>
          </a:p>
          <a:p>
            <a:pPr algn="ctr"/>
            <a:r>
              <a:rPr lang="en-US" sz="1500" dirty="0"/>
              <a:t>“I do think Nick is often inappropriate, there is lots of banter with most employees, he definitely thinks of himself as a bit of a joker.  He often jokes about me being slow on the line and will say ‘it is because I am old’ and will make comments like ‘Mario has been here for so long he has a parking space for his dinosaur’, I know his nickname for me is Fred as in Fred Flintstone as he thinks I am prehistoric.  Some times when he thinks he is being really funny, he will call me F***stone”</a:t>
            </a:r>
          </a:p>
          <a:p>
            <a:pPr algn="ctr"/>
            <a:r>
              <a:rPr lang="en-US" sz="1500" dirty="0"/>
              <a:t>“I really don’t want any trouble with Nick, I just want to work a few more years without any issues.”</a:t>
            </a:r>
          </a:p>
          <a:p>
            <a:pPr algn="ctr"/>
            <a:r>
              <a:rPr lang="en-US" sz="1500" dirty="0"/>
              <a:t>“I have told the girls however that they should make a complaint about his </a:t>
            </a:r>
            <a:r>
              <a:rPr lang="en-US" sz="1500" dirty="0" err="1"/>
              <a:t>behaviour</a:t>
            </a:r>
            <a:r>
              <a:rPr lang="en-US" sz="1500" dirty="0"/>
              <a:t>.  I have seen him with Stephanie, he used to spend a lot of time around her station, way more than he should.  He does the same with Catherine, I am sure Stephanie asked to move because of Nick, although she would not say.”</a:t>
            </a:r>
          </a:p>
          <a:p>
            <a:pPr algn="ctr"/>
            <a:r>
              <a:rPr lang="en-US" sz="1500" dirty="0"/>
              <a:t>“He seems to really focus on Catherine now, I have seen him walking her to her car, and she looks uncomfortable.”</a:t>
            </a:r>
          </a:p>
          <a:p>
            <a:pPr algn="ctr"/>
            <a:r>
              <a:rPr lang="en-US" sz="1500" dirty="0"/>
              <a:t>“Nick and Brad so seem to get on well, but not sure how deep their friendship is, I often think Nick overplays it to try and avoid people raising issues to Brad.” </a:t>
            </a:r>
          </a:p>
        </p:txBody>
      </p:sp>
      <p:pic>
        <p:nvPicPr>
          <p:cNvPr id="11" name="Picture 10" descr="A picture containing person, person&#10;&#10;Description automatically generated">
            <a:extLst>
              <a:ext uri="{FF2B5EF4-FFF2-40B4-BE49-F238E27FC236}">
                <a16:creationId xmlns:a16="http://schemas.microsoft.com/office/drawing/2014/main" id="{676793BD-08E8-42B9-B249-CEC339C49AB6}"/>
              </a:ext>
            </a:extLst>
          </p:cNvPr>
          <p:cNvPicPr>
            <a:picLocks noChangeAspect="1"/>
          </p:cNvPicPr>
          <p:nvPr/>
        </p:nvPicPr>
        <p:blipFill>
          <a:blip r:embed="rId3"/>
          <a:stretch>
            <a:fillRect/>
          </a:stretch>
        </p:blipFill>
        <p:spPr>
          <a:xfrm>
            <a:off x="6996049" y="2550849"/>
            <a:ext cx="1878013" cy="2504017"/>
          </a:xfrm>
          <a:prstGeom prst="rect">
            <a:avLst/>
          </a:prstGeom>
        </p:spPr>
      </p:pic>
    </p:spTree>
    <p:extLst>
      <p:ext uri="{BB962C8B-B14F-4D97-AF65-F5344CB8AC3E}">
        <p14:creationId xmlns:p14="http://schemas.microsoft.com/office/powerpoint/2010/main" val="314454452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0101-A522-403E-A23A-CF220E562E8D}"/>
              </a:ext>
            </a:extLst>
          </p:cNvPr>
          <p:cNvSpPr>
            <a:spLocks noGrp="1"/>
          </p:cNvSpPr>
          <p:nvPr>
            <p:ph type="title"/>
          </p:nvPr>
        </p:nvSpPr>
        <p:spPr/>
        <p:txBody>
          <a:bodyPr/>
          <a:lstStyle/>
          <a:p>
            <a:r>
              <a:rPr lang="en-US" dirty="0"/>
              <a:t>Investigation Scenario - Brad’s Interview Preparation</a:t>
            </a:r>
          </a:p>
        </p:txBody>
      </p:sp>
      <p:sp>
        <p:nvSpPr>
          <p:cNvPr id="3" name="Content Placeholder 2">
            <a:extLst>
              <a:ext uri="{FF2B5EF4-FFF2-40B4-BE49-F238E27FC236}">
                <a16:creationId xmlns:a16="http://schemas.microsoft.com/office/drawing/2014/main" id="{F37D72A1-49F7-48C7-8957-9334CFB5EE28}"/>
              </a:ext>
            </a:extLst>
          </p:cNvPr>
          <p:cNvSpPr>
            <a:spLocks noGrp="1"/>
          </p:cNvSpPr>
          <p:nvPr>
            <p:ph sz="half" idx="1"/>
          </p:nvPr>
        </p:nvSpPr>
        <p:spPr/>
        <p:txBody>
          <a:bodyPr>
            <a:normAutofit fontScale="77500" lnSpcReduction="20000"/>
          </a:bodyPr>
          <a:lstStyle/>
          <a:p>
            <a:pPr marL="0" indent="0">
              <a:buNone/>
            </a:pPr>
            <a:r>
              <a:rPr lang="en-US" dirty="0"/>
              <a:t>Brad could be a little defensive, it is likely that he is aware that HR have been interviewing team members – how would we best prepare for the interview questions?</a:t>
            </a:r>
          </a:p>
          <a:p>
            <a:pPr marL="0" indent="0">
              <a:buNone/>
            </a:pPr>
            <a:r>
              <a:rPr lang="en-US" dirty="0"/>
              <a:t>Brad has been with the company for 13 years and has been promoted to supervisor a few years ago as he was one of the best workers on the line.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Whilst there have been concerns raised that Brad is friends with Nick, this is currently just hearsay so Joyce should not assume bias, but must be aware of this. </a:t>
            </a:r>
          </a:p>
          <a:p>
            <a:pPr marL="0" indent="0">
              <a:buNone/>
            </a:pPr>
            <a:endParaRPr lang="en-US" dirty="0"/>
          </a:p>
        </p:txBody>
      </p:sp>
      <p:sp>
        <p:nvSpPr>
          <p:cNvPr id="4" name="Content Placeholder 3">
            <a:extLst>
              <a:ext uri="{FF2B5EF4-FFF2-40B4-BE49-F238E27FC236}">
                <a16:creationId xmlns:a16="http://schemas.microsoft.com/office/drawing/2014/main" id="{A097E2BE-DD45-4E12-9DDB-986C5EBC2475}"/>
              </a:ext>
            </a:extLst>
          </p:cNvPr>
          <p:cNvSpPr>
            <a:spLocks noGrp="1"/>
          </p:cNvSpPr>
          <p:nvPr>
            <p:ph sz="half" idx="2"/>
          </p:nvPr>
        </p:nvSpPr>
        <p:spPr/>
        <p:txBody>
          <a:bodyPr>
            <a:normAutofit fontScale="77500" lnSpcReduction="20000"/>
          </a:bodyPr>
          <a:lstStyle/>
          <a:p>
            <a:pPr marL="0" indent="0">
              <a:buNone/>
            </a:pPr>
            <a:r>
              <a:rPr lang="en-US" dirty="0"/>
              <a:t>Questions for Brad’s Interview – open ended questions can be helpful: </a:t>
            </a:r>
          </a:p>
          <a:p>
            <a:r>
              <a:rPr lang="en-US" dirty="0"/>
              <a:t>Ask him about his role, tenure, team etc.</a:t>
            </a:r>
          </a:p>
          <a:p>
            <a:r>
              <a:rPr lang="en-US" dirty="0"/>
              <a:t>How does he think his team works together?</a:t>
            </a:r>
          </a:p>
          <a:p>
            <a:r>
              <a:rPr lang="en-US" dirty="0"/>
              <a:t>Good performers/Poor performers in the team</a:t>
            </a:r>
          </a:p>
          <a:p>
            <a:r>
              <a:rPr lang="en-US" dirty="0"/>
              <a:t>Any concerns related to relationship of individuals in the team?</a:t>
            </a:r>
          </a:p>
          <a:p>
            <a:r>
              <a:rPr lang="en-US" dirty="0"/>
              <a:t>Has anyone ever complained to him about a member of the team either from within the team or outside?  If yes, what did he do? Did he report it to anyone else?</a:t>
            </a:r>
          </a:p>
          <a:p>
            <a:r>
              <a:rPr lang="en-US" dirty="0"/>
              <a:t>Has he ever witnessed any inappropriate </a:t>
            </a:r>
            <a:r>
              <a:rPr lang="en-US" dirty="0" err="1"/>
              <a:t>behaviour</a:t>
            </a:r>
            <a:r>
              <a:rPr lang="en-US" dirty="0"/>
              <a:t> in the team</a:t>
            </a:r>
          </a:p>
          <a:p>
            <a:pPr marL="0" indent="0">
              <a:buNone/>
            </a:pPr>
            <a:r>
              <a:rPr lang="en-US" dirty="0"/>
              <a:t>Depending upon Brad’s responses Joyce could then focus on more specific questions, such as:</a:t>
            </a:r>
          </a:p>
          <a:p>
            <a:r>
              <a:rPr lang="en-US" dirty="0"/>
              <a:t>What is your relationship with Nick, do you see him outside of work?</a:t>
            </a:r>
          </a:p>
        </p:txBody>
      </p:sp>
      <p:pic>
        <p:nvPicPr>
          <p:cNvPr id="5" name="Picture 4">
            <a:extLst>
              <a:ext uri="{FF2B5EF4-FFF2-40B4-BE49-F238E27FC236}">
                <a16:creationId xmlns:a16="http://schemas.microsoft.com/office/drawing/2014/main" id="{B83A2AE5-78BA-44DE-A13E-9D20206AE300}"/>
              </a:ext>
            </a:extLst>
          </p:cNvPr>
          <p:cNvPicPr>
            <a:picLocks noChangeAspect="1"/>
          </p:cNvPicPr>
          <p:nvPr/>
        </p:nvPicPr>
        <p:blipFill rotWithShape="1">
          <a:blip r:embed="rId2"/>
          <a:srcRect l="10783" t="5367" r="13688" b="15116"/>
          <a:stretch/>
        </p:blipFill>
        <p:spPr>
          <a:xfrm>
            <a:off x="1498663" y="3349101"/>
            <a:ext cx="1715054" cy="2238879"/>
          </a:xfrm>
          <a:prstGeom prst="rect">
            <a:avLst/>
          </a:prstGeom>
        </p:spPr>
      </p:pic>
    </p:spTree>
    <p:extLst>
      <p:ext uri="{BB962C8B-B14F-4D97-AF65-F5344CB8AC3E}">
        <p14:creationId xmlns:p14="http://schemas.microsoft.com/office/powerpoint/2010/main" val="3010250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Brad’s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515945"/>
          </a:xfrm>
        </p:spPr>
        <p:txBody>
          <a:bodyPr>
            <a:noAutofit/>
          </a:bodyPr>
          <a:lstStyle/>
          <a:p>
            <a:pPr marL="0" indent="0">
              <a:buNone/>
            </a:pPr>
            <a:r>
              <a:rPr lang="en-US" sz="1400" dirty="0"/>
              <a:t>Joyce sets out the questions she prepped for Brad’s interview.</a:t>
            </a:r>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5467826" y="1071340"/>
            <a:ext cx="559139" cy="745518"/>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269938" y="1994229"/>
            <a:ext cx="6190369" cy="4513103"/>
          </a:xfrm>
          <a:prstGeom prst="wedgeRectCallout">
            <a:avLst>
              <a:gd name="adj1" fmla="val 59216"/>
              <a:gd name="adj2" fmla="val -19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a:p>
            <a:pPr algn="ctr"/>
            <a:r>
              <a:rPr lang="en-US" sz="1500" dirty="0"/>
              <a:t>“I think the team work generally well together, there is good banter, many of us have worked together on the floor a long time.”</a:t>
            </a:r>
          </a:p>
          <a:p>
            <a:pPr algn="ctr"/>
            <a:r>
              <a:rPr lang="en-US" sz="1500" dirty="0"/>
              <a:t>“It could be said that sometimes it can get a little close to the edge on some of the comments, but it has always been like that.  Nothing has changed in all the time I have worked here. We curse and joke, people have nick-names and I don’t think anyone really minds many of us are like family.” </a:t>
            </a:r>
          </a:p>
          <a:p>
            <a:pPr algn="ctr"/>
            <a:r>
              <a:rPr lang="en-US" sz="1500" dirty="0"/>
              <a:t>“Nick is one of the jokers. I know he can rub people up the wrong way sometimes, but it is only messing around, he works hard and knows the line.  I can trust him to do the job, we have worked together for so long.”</a:t>
            </a:r>
          </a:p>
          <a:p>
            <a:pPr algn="ctr"/>
            <a:r>
              <a:rPr lang="en-US" sz="1500" dirty="0"/>
              <a:t>“I don’t really see Nick outside of work, he went to school with my brother so we have some history, but nothing more.”</a:t>
            </a:r>
          </a:p>
          <a:p>
            <a:pPr algn="ctr"/>
            <a:r>
              <a:rPr lang="en-US" sz="1500" dirty="0"/>
              <a:t>“In terms of complaints, people complain all the time, ‘we don’t have enough resource’, ‘</a:t>
            </a:r>
            <a:r>
              <a:rPr lang="en-US" sz="1500" dirty="0" err="1"/>
              <a:t>raws</a:t>
            </a:r>
            <a:r>
              <a:rPr lang="en-US" sz="1500" dirty="0"/>
              <a:t> did not get here on time’, ‘CS messed up the order’, ‘ he stares at me’, ‘I don’t like the station I am on.’ “</a:t>
            </a:r>
          </a:p>
          <a:p>
            <a:pPr algn="ctr"/>
            <a:r>
              <a:rPr lang="en-US" sz="1500" dirty="0"/>
              <a:t>“Stephanie did raise some concerns about Nick, but they seemed petty, he was staring at her and made her feel uncomfortable, nothing more than the everyday complaints I receive. I did not report these on, nor did I speak to Nick or HR about it”</a:t>
            </a:r>
          </a:p>
          <a:p>
            <a:pPr algn="ctr"/>
            <a:endParaRPr lang="en-US" sz="1500" dirty="0"/>
          </a:p>
          <a:p>
            <a:pPr algn="ctr"/>
            <a:endParaRPr lang="en-US" sz="1500" dirty="0"/>
          </a:p>
        </p:txBody>
      </p:sp>
      <p:pic>
        <p:nvPicPr>
          <p:cNvPr id="8" name="Picture 7">
            <a:extLst>
              <a:ext uri="{FF2B5EF4-FFF2-40B4-BE49-F238E27FC236}">
                <a16:creationId xmlns:a16="http://schemas.microsoft.com/office/drawing/2014/main" id="{5E58C7AE-D853-42EF-B25E-88DA2C264889}"/>
              </a:ext>
            </a:extLst>
          </p:cNvPr>
          <p:cNvPicPr>
            <a:picLocks noChangeAspect="1"/>
          </p:cNvPicPr>
          <p:nvPr/>
        </p:nvPicPr>
        <p:blipFill rotWithShape="1">
          <a:blip r:embed="rId3"/>
          <a:srcRect l="10783" t="5367" r="13688" b="15116"/>
          <a:stretch/>
        </p:blipFill>
        <p:spPr>
          <a:xfrm>
            <a:off x="6955904" y="2701770"/>
            <a:ext cx="1918158" cy="2504017"/>
          </a:xfrm>
          <a:prstGeom prst="rect">
            <a:avLst/>
          </a:prstGeom>
        </p:spPr>
      </p:pic>
    </p:spTree>
    <p:extLst>
      <p:ext uri="{BB962C8B-B14F-4D97-AF65-F5344CB8AC3E}">
        <p14:creationId xmlns:p14="http://schemas.microsoft.com/office/powerpoint/2010/main" val="36304960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39E8-0E32-44AF-BFB0-7EA2858CDEE2}"/>
              </a:ext>
            </a:extLst>
          </p:cNvPr>
          <p:cNvSpPr>
            <a:spLocks noGrp="1"/>
          </p:cNvSpPr>
          <p:nvPr>
            <p:ph type="title"/>
          </p:nvPr>
        </p:nvSpPr>
        <p:spPr/>
        <p:txBody>
          <a:bodyPr/>
          <a:lstStyle/>
          <a:p>
            <a:r>
              <a:rPr lang="en-US" dirty="0"/>
              <a:t>Open Text Question 2</a:t>
            </a:r>
          </a:p>
        </p:txBody>
      </p:sp>
      <p:sp>
        <p:nvSpPr>
          <p:cNvPr id="3" name="Content Placeholder 2">
            <a:extLst>
              <a:ext uri="{FF2B5EF4-FFF2-40B4-BE49-F238E27FC236}">
                <a16:creationId xmlns:a16="http://schemas.microsoft.com/office/drawing/2014/main" id="{63B0F4C1-E46B-4743-9171-8D7AC89DEFB3}"/>
              </a:ext>
            </a:extLst>
          </p:cNvPr>
          <p:cNvSpPr>
            <a:spLocks noGrp="1"/>
          </p:cNvSpPr>
          <p:nvPr>
            <p:ph sz="half" idx="1"/>
          </p:nvPr>
        </p:nvSpPr>
        <p:spPr/>
        <p:txBody>
          <a:bodyPr/>
          <a:lstStyle/>
          <a:p>
            <a:r>
              <a:rPr lang="en-US" dirty="0"/>
              <a:t>What concerns if any do you have related to Brad’s interview and his comments?  Do you have any recommendations related to Brad as part of the investigation?</a:t>
            </a:r>
          </a:p>
        </p:txBody>
      </p:sp>
      <p:pic>
        <p:nvPicPr>
          <p:cNvPr id="5" name="Content Placeholder 5">
            <a:extLst>
              <a:ext uri="{FF2B5EF4-FFF2-40B4-BE49-F238E27FC236}">
                <a16:creationId xmlns:a16="http://schemas.microsoft.com/office/drawing/2014/main" id="{E5834D44-9CB6-4E61-BB1F-1C845B949C84}"/>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355777316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Nick’s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515945"/>
          </a:xfrm>
        </p:spPr>
        <p:txBody>
          <a:bodyPr>
            <a:noAutofit/>
          </a:bodyPr>
          <a:lstStyle/>
          <a:p>
            <a:pPr marL="0" indent="0">
              <a:buNone/>
            </a:pPr>
            <a:r>
              <a:rPr lang="en-US" sz="1400" dirty="0"/>
              <a:t>Joyce interviews Nick and asks him to respond to the allegations</a:t>
            </a:r>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5467826" y="1071340"/>
            <a:ext cx="559139" cy="745518"/>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269938" y="1994229"/>
            <a:ext cx="6190369" cy="4513103"/>
          </a:xfrm>
          <a:prstGeom prst="wedgeRectCallout">
            <a:avLst>
              <a:gd name="adj1" fmla="val 59216"/>
              <a:gd name="adj2" fmla="val -19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t>Nick gets angry when asked by Joyce about the allegations.</a:t>
            </a:r>
          </a:p>
          <a:p>
            <a:pPr algn="ctr"/>
            <a:r>
              <a:rPr lang="en-US" sz="1500" dirty="0"/>
              <a:t>“I am outraged that anyone would ever say these things about me, they are complete lies, I would never do anything like this, I am happily married with 3 kids.”</a:t>
            </a:r>
          </a:p>
          <a:p>
            <a:pPr algn="ctr"/>
            <a:r>
              <a:rPr lang="en-US" sz="1500" dirty="0"/>
              <a:t>“I have worked for this company and given my everything to this business and this is what you accuse me of”</a:t>
            </a:r>
          </a:p>
          <a:p>
            <a:pPr algn="ctr"/>
            <a:endParaRPr lang="en-US" sz="1500" dirty="0"/>
          </a:p>
          <a:p>
            <a:pPr algn="ctr"/>
            <a:r>
              <a:rPr lang="en-US" sz="1500" i="1" dirty="0"/>
              <a:t>Nick calms a little and starts getting emotional</a:t>
            </a:r>
          </a:p>
          <a:p>
            <a:pPr algn="ctr"/>
            <a:r>
              <a:rPr lang="en-US" sz="1500" dirty="0"/>
              <a:t>“I feel like this is a vendetta, there are people out on my line that are lazy and don’t know their jobs and they don’t like that I work so hard and pull them back into line.  They are just jealous, because the supervisor and I are friends and everyone else likes me.”</a:t>
            </a:r>
          </a:p>
          <a:p>
            <a:pPr algn="ctr"/>
            <a:r>
              <a:rPr lang="en-US" sz="1500" dirty="0"/>
              <a:t>“I don’t have anything more to say about the allegations, as they are all untrue, just dirty lies made up by jealous people.”</a:t>
            </a:r>
          </a:p>
          <a:p>
            <a:pPr algn="ctr"/>
            <a:endParaRPr lang="en-US" sz="1500" dirty="0"/>
          </a:p>
          <a:p>
            <a:pPr algn="ctr"/>
            <a:endParaRPr lang="en-US" sz="1500" dirty="0"/>
          </a:p>
        </p:txBody>
      </p:sp>
      <p:pic>
        <p:nvPicPr>
          <p:cNvPr id="9" name="Picture 8">
            <a:extLst>
              <a:ext uri="{FF2B5EF4-FFF2-40B4-BE49-F238E27FC236}">
                <a16:creationId xmlns:a16="http://schemas.microsoft.com/office/drawing/2014/main" id="{105B548A-BAAC-4FB5-9DA0-131714D5BD47}"/>
              </a:ext>
            </a:extLst>
          </p:cNvPr>
          <p:cNvPicPr>
            <a:picLocks noChangeAspect="1"/>
          </p:cNvPicPr>
          <p:nvPr/>
        </p:nvPicPr>
        <p:blipFill>
          <a:blip r:embed="rId3"/>
          <a:srcRect/>
          <a:stretch/>
        </p:blipFill>
        <p:spPr>
          <a:xfrm>
            <a:off x="6914808" y="2701770"/>
            <a:ext cx="1828500" cy="2438000"/>
          </a:xfrm>
          <a:prstGeom prst="rect">
            <a:avLst/>
          </a:prstGeom>
        </p:spPr>
      </p:pic>
    </p:spTree>
    <p:extLst>
      <p:ext uri="{BB962C8B-B14F-4D97-AF65-F5344CB8AC3E}">
        <p14:creationId xmlns:p14="http://schemas.microsoft.com/office/powerpoint/2010/main" val="55282756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DAA8-ED8D-471F-9D05-E9ADA501B27D}"/>
              </a:ext>
            </a:extLst>
          </p:cNvPr>
          <p:cNvSpPr>
            <a:spLocks noGrp="1"/>
          </p:cNvSpPr>
          <p:nvPr>
            <p:ph type="title"/>
          </p:nvPr>
        </p:nvSpPr>
        <p:spPr/>
        <p:txBody>
          <a:bodyPr/>
          <a:lstStyle/>
          <a:p>
            <a:r>
              <a:rPr lang="en-US" dirty="0"/>
              <a:t>Investigation Scenario - Nick’s Interview</a:t>
            </a:r>
          </a:p>
        </p:txBody>
      </p:sp>
      <p:sp>
        <p:nvSpPr>
          <p:cNvPr id="3" name="Content Placeholder 2">
            <a:extLst>
              <a:ext uri="{FF2B5EF4-FFF2-40B4-BE49-F238E27FC236}">
                <a16:creationId xmlns:a16="http://schemas.microsoft.com/office/drawing/2014/main" id="{9932D00A-346C-4ED7-8917-1605665FA7FC}"/>
              </a:ext>
            </a:extLst>
          </p:cNvPr>
          <p:cNvSpPr>
            <a:spLocks noGrp="1"/>
          </p:cNvSpPr>
          <p:nvPr>
            <p:ph sz="half" idx="1"/>
          </p:nvPr>
        </p:nvSpPr>
        <p:spPr>
          <a:xfrm>
            <a:off x="566506" y="1455494"/>
            <a:ext cx="8010987" cy="515945"/>
          </a:xfrm>
        </p:spPr>
        <p:txBody>
          <a:bodyPr>
            <a:noAutofit/>
          </a:bodyPr>
          <a:lstStyle/>
          <a:p>
            <a:pPr marL="0" indent="0">
              <a:buNone/>
            </a:pPr>
            <a:r>
              <a:rPr lang="en-US" sz="1400" dirty="0"/>
              <a:t>Joyce asks Nick about the text messages that he has sent</a:t>
            </a:r>
          </a:p>
        </p:txBody>
      </p:sp>
      <p:pic>
        <p:nvPicPr>
          <p:cNvPr id="7" name="Content Placeholder 6" descr="A picture containing person, computer&#10;&#10;Description automatically generated">
            <a:extLst>
              <a:ext uri="{FF2B5EF4-FFF2-40B4-BE49-F238E27FC236}">
                <a16:creationId xmlns:a16="http://schemas.microsoft.com/office/drawing/2014/main" id="{3575BE83-2DE9-4441-8A17-A64655C79D79}"/>
              </a:ext>
            </a:extLst>
          </p:cNvPr>
          <p:cNvPicPr>
            <a:picLocks noGrp="1" noChangeAspect="1"/>
          </p:cNvPicPr>
          <p:nvPr>
            <p:ph sz="half" idx="2"/>
          </p:nvPr>
        </p:nvPicPr>
        <p:blipFill>
          <a:blip r:embed="rId2"/>
          <a:stretch>
            <a:fillRect/>
          </a:stretch>
        </p:blipFill>
        <p:spPr>
          <a:xfrm>
            <a:off x="193071" y="2701770"/>
            <a:ext cx="1828500" cy="2437998"/>
          </a:xfrm>
        </p:spPr>
      </p:pic>
      <p:sp>
        <p:nvSpPr>
          <p:cNvPr id="5" name="Speech Bubble: Rectangle 4">
            <a:extLst>
              <a:ext uri="{FF2B5EF4-FFF2-40B4-BE49-F238E27FC236}">
                <a16:creationId xmlns:a16="http://schemas.microsoft.com/office/drawing/2014/main" id="{9E836093-D1F5-4827-ABD0-F094DF46A811}"/>
              </a:ext>
            </a:extLst>
          </p:cNvPr>
          <p:cNvSpPr/>
          <p:nvPr/>
        </p:nvSpPr>
        <p:spPr>
          <a:xfrm>
            <a:off x="2476072" y="1994229"/>
            <a:ext cx="3984235" cy="2721609"/>
          </a:xfrm>
          <a:prstGeom prst="wedgeRectCallout">
            <a:avLst>
              <a:gd name="adj1" fmla="val 59216"/>
              <a:gd name="adj2" fmla="val -19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t>Nick looks down and looks a little flustered, when he looks up his face is red.</a:t>
            </a:r>
          </a:p>
          <a:p>
            <a:pPr algn="ctr"/>
            <a:r>
              <a:rPr lang="en-US" sz="1500" dirty="0"/>
              <a:t>“Are these from Stephanie?  We do have a lot of banter we always have had, she likes to tease and play around, she can be a bit of a minx.”</a:t>
            </a:r>
          </a:p>
          <a:p>
            <a:pPr algn="ctr"/>
            <a:r>
              <a:rPr lang="en-US" sz="1500" dirty="0"/>
              <a:t>“That is just the way it is around here, always has been, it is only fun.  If this is what the allegations are based on then it is a joke, we all act like this.”</a:t>
            </a:r>
          </a:p>
          <a:p>
            <a:pPr algn="ctr"/>
            <a:r>
              <a:rPr lang="en-US" sz="1500" dirty="0"/>
              <a:t>“I think Stephanie only wrote about me stopping incase her husband saw it.”</a:t>
            </a:r>
          </a:p>
          <a:p>
            <a:pPr algn="ctr"/>
            <a:r>
              <a:rPr lang="en-US" sz="1500" dirty="0"/>
              <a:t>“Am I getting fired?”</a:t>
            </a:r>
          </a:p>
        </p:txBody>
      </p:sp>
      <p:pic>
        <p:nvPicPr>
          <p:cNvPr id="9" name="Picture 8">
            <a:extLst>
              <a:ext uri="{FF2B5EF4-FFF2-40B4-BE49-F238E27FC236}">
                <a16:creationId xmlns:a16="http://schemas.microsoft.com/office/drawing/2014/main" id="{105B548A-BAAC-4FB5-9DA0-131714D5BD47}"/>
              </a:ext>
            </a:extLst>
          </p:cNvPr>
          <p:cNvPicPr>
            <a:picLocks noChangeAspect="1"/>
          </p:cNvPicPr>
          <p:nvPr/>
        </p:nvPicPr>
        <p:blipFill>
          <a:blip r:embed="rId3"/>
          <a:srcRect/>
          <a:stretch/>
        </p:blipFill>
        <p:spPr>
          <a:xfrm>
            <a:off x="6914808" y="2701770"/>
            <a:ext cx="1828500" cy="2438000"/>
          </a:xfrm>
          <a:prstGeom prst="rect">
            <a:avLst/>
          </a:prstGeom>
        </p:spPr>
      </p:pic>
      <p:pic>
        <p:nvPicPr>
          <p:cNvPr id="8" name="Content Placeholder 9" descr="A picture containing text, person, holding, hand&#10;&#10;Description automatically generated">
            <a:extLst>
              <a:ext uri="{FF2B5EF4-FFF2-40B4-BE49-F238E27FC236}">
                <a16:creationId xmlns:a16="http://schemas.microsoft.com/office/drawing/2014/main" id="{4B73FB04-E029-4389-8531-540FE18290F2}"/>
              </a:ext>
            </a:extLst>
          </p:cNvPr>
          <p:cNvPicPr>
            <a:picLocks noChangeAspect="1"/>
          </p:cNvPicPr>
          <p:nvPr/>
        </p:nvPicPr>
        <p:blipFill>
          <a:blip r:embed="rId4"/>
          <a:stretch>
            <a:fillRect/>
          </a:stretch>
        </p:blipFill>
        <p:spPr>
          <a:xfrm>
            <a:off x="7778922" y="836900"/>
            <a:ext cx="850904" cy="1134539"/>
          </a:xfrm>
          <a:prstGeom prst="rect">
            <a:avLst/>
          </a:prstGeom>
        </p:spPr>
      </p:pic>
      <p:sp>
        <p:nvSpPr>
          <p:cNvPr id="11" name="Speech Bubble: Rectangle 10">
            <a:extLst>
              <a:ext uri="{FF2B5EF4-FFF2-40B4-BE49-F238E27FC236}">
                <a16:creationId xmlns:a16="http://schemas.microsoft.com/office/drawing/2014/main" id="{81C20E6F-16F2-4CB0-88B2-801246AAFFBD}"/>
              </a:ext>
            </a:extLst>
          </p:cNvPr>
          <p:cNvSpPr/>
          <p:nvPr/>
        </p:nvSpPr>
        <p:spPr>
          <a:xfrm>
            <a:off x="2476072" y="4993240"/>
            <a:ext cx="4029711" cy="1649138"/>
          </a:xfrm>
          <a:prstGeom prst="wedgeRectCallout">
            <a:avLst>
              <a:gd name="adj1" fmla="val -61890"/>
              <a:gd name="adj2" fmla="val -44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“We are in the process of the investigation, to ensure that the investigation is conducted thoroughly. We will be in touch with you as soon as possible.”</a:t>
            </a:r>
          </a:p>
          <a:p>
            <a:pPr algn="ctr"/>
            <a:r>
              <a:rPr lang="en-US" sz="1500" dirty="0"/>
              <a:t>(Joyce reiterates confidentiality and Non-retaliation policy)</a:t>
            </a:r>
          </a:p>
        </p:txBody>
      </p:sp>
    </p:spTree>
    <p:extLst>
      <p:ext uri="{BB962C8B-B14F-4D97-AF65-F5344CB8AC3E}">
        <p14:creationId xmlns:p14="http://schemas.microsoft.com/office/powerpoint/2010/main" val="172684016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8984-C95F-4EBE-BDE0-D3FB84E79E92}"/>
              </a:ext>
            </a:extLst>
          </p:cNvPr>
          <p:cNvSpPr>
            <a:spLocks noGrp="1"/>
          </p:cNvSpPr>
          <p:nvPr>
            <p:ph type="title"/>
          </p:nvPr>
        </p:nvSpPr>
        <p:spPr/>
        <p:txBody>
          <a:bodyPr/>
          <a:lstStyle/>
          <a:p>
            <a:r>
              <a:rPr lang="en-US" dirty="0"/>
              <a:t>POLLING QUESTION 8	</a:t>
            </a:r>
          </a:p>
        </p:txBody>
      </p:sp>
      <p:sp>
        <p:nvSpPr>
          <p:cNvPr id="3" name="Content Placeholder 2">
            <a:extLst>
              <a:ext uri="{FF2B5EF4-FFF2-40B4-BE49-F238E27FC236}">
                <a16:creationId xmlns:a16="http://schemas.microsoft.com/office/drawing/2014/main" id="{C3A35D67-FE7E-41C3-A2C4-B7A1DF4AE39D}"/>
              </a:ext>
            </a:extLst>
          </p:cNvPr>
          <p:cNvSpPr>
            <a:spLocks noGrp="1"/>
          </p:cNvSpPr>
          <p:nvPr>
            <p:ph sz="half" idx="1"/>
          </p:nvPr>
        </p:nvSpPr>
        <p:spPr/>
        <p:txBody>
          <a:bodyPr/>
          <a:lstStyle/>
          <a:p>
            <a:pPr marL="0" indent="0">
              <a:buNone/>
            </a:pPr>
            <a:r>
              <a:rPr lang="en-US" sz="1900" dirty="0"/>
              <a:t>Do you think there were any concerns regarding retaliation for reporting a concern raised in the scenario?</a:t>
            </a:r>
          </a:p>
          <a:p>
            <a:pPr marL="800075" lvl="1" indent="-457200">
              <a:buFont typeface="+mj-lt"/>
              <a:buAutoNum type="arabicPeriod"/>
            </a:pPr>
            <a:r>
              <a:rPr lang="en-US" sz="1900" dirty="0"/>
              <a:t>Yes</a:t>
            </a:r>
          </a:p>
          <a:p>
            <a:pPr marL="800075" lvl="1" indent="-457200">
              <a:buFont typeface="+mj-lt"/>
              <a:buAutoNum type="arabicPeriod"/>
            </a:pPr>
            <a:r>
              <a:rPr lang="en-US" sz="1900" dirty="0"/>
              <a:t>No</a:t>
            </a:r>
          </a:p>
          <a:p>
            <a:pPr marL="342875" lvl="1" indent="0">
              <a:buNone/>
            </a:pPr>
            <a:endParaRPr lang="en-US" dirty="0"/>
          </a:p>
        </p:txBody>
      </p:sp>
      <p:pic>
        <p:nvPicPr>
          <p:cNvPr id="5" name="Content Placeholder 5">
            <a:extLst>
              <a:ext uri="{FF2B5EF4-FFF2-40B4-BE49-F238E27FC236}">
                <a16:creationId xmlns:a16="http://schemas.microsoft.com/office/drawing/2014/main" id="{8B532FB3-802C-47F9-84AC-E78412339419}"/>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2137587589"/>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3321-A750-4BD2-B2D6-D8D791D29380}"/>
              </a:ext>
            </a:extLst>
          </p:cNvPr>
          <p:cNvSpPr>
            <a:spLocks noGrp="1"/>
          </p:cNvSpPr>
          <p:nvPr>
            <p:ph type="title"/>
          </p:nvPr>
        </p:nvSpPr>
        <p:spPr/>
        <p:txBody>
          <a:bodyPr/>
          <a:lstStyle/>
          <a:p>
            <a:r>
              <a:rPr lang="en-US" dirty="0"/>
              <a:t>Non-Retaliation Policy </a:t>
            </a:r>
          </a:p>
        </p:txBody>
      </p:sp>
      <p:sp>
        <p:nvSpPr>
          <p:cNvPr id="3" name="Content Placeholder 2">
            <a:extLst>
              <a:ext uri="{FF2B5EF4-FFF2-40B4-BE49-F238E27FC236}">
                <a16:creationId xmlns:a16="http://schemas.microsoft.com/office/drawing/2014/main" id="{B6660A88-A4F5-41A7-8DF6-CC617111D01E}"/>
              </a:ext>
            </a:extLst>
          </p:cNvPr>
          <p:cNvSpPr>
            <a:spLocks noGrp="1"/>
          </p:cNvSpPr>
          <p:nvPr>
            <p:ph sz="half" idx="1"/>
          </p:nvPr>
        </p:nvSpPr>
        <p:spPr/>
        <p:txBody>
          <a:bodyPr/>
          <a:lstStyle/>
          <a:p>
            <a:r>
              <a:rPr lang="en-US" dirty="0"/>
              <a:t>We have referenced the Non-retaliation policy throughout this presentation.  </a:t>
            </a:r>
          </a:p>
          <a:p>
            <a:r>
              <a:rPr lang="en-US" dirty="0"/>
              <a:t>As the investigator you should ensure that the parties involved in the investigation are fully aware of the policy, the importance and potential ramifications of breaching the policy.</a:t>
            </a:r>
          </a:p>
        </p:txBody>
      </p:sp>
      <p:pic>
        <p:nvPicPr>
          <p:cNvPr id="6" name="Content Placeholder 5" descr="Shape&#10;&#10;Description automatically generated with low confidence">
            <a:extLst>
              <a:ext uri="{FF2B5EF4-FFF2-40B4-BE49-F238E27FC236}">
                <a16:creationId xmlns:a16="http://schemas.microsoft.com/office/drawing/2014/main" id="{7F31BB89-10B5-49A1-8DFA-74BF74584915}"/>
              </a:ext>
            </a:extLst>
          </p:cNvPr>
          <p:cNvPicPr>
            <a:picLocks noGrp="1" noChangeAspect="1"/>
          </p:cNvPicPr>
          <p:nvPr>
            <p:ph sz="half" idx="2"/>
          </p:nvPr>
        </p:nvPicPr>
        <p:blipFill>
          <a:blip r:embed="rId2"/>
          <a:stretch>
            <a:fillRect/>
          </a:stretch>
        </p:blipFill>
        <p:spPr>
          <a:xfrm>
            <a:off x="4810801" y="1097158"/>
            <a:ext cx="3851672" cy="5135563"/>
          </a:xfrm>
        </p:spPr>
      </p:pic>
    </p:spTree>
    <p:extLst>
      <p:ext uri="{BB962C8B-B14F-4D97-AF65-F5344CB8AC3E}">
        <p14:creationId xmlns:p14="http://schemas.microsoft.com/office/powerpoint/2010/main" val="214833461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8984-C95F-4EBE-BDE0-D3FB84E79E92}"/>
              </a:ext>
            </a:extLst>
          </p:cNvPr>
          <p:cNvSpPr>
            <a:spLocks noGrp="1"/>
          </p:cNvSpPr>
          <p:nvPr>
            <p:ph type="title"/>
          </p:nvPr>
        </p:nvSpPr>
        <p:spPr/>
        <p:txBody>
          <a:bodyPr/>
          <a:lstStyle/>
          <a:p>
            <a:r>
              <a:rPr lang="en-US" dirty="0"/>
              <a:t>POLLING QUESTION 8 - Answer	</a:t>
            </a:r>
          </a:p>
        </p:txBody>
      </p:sp>
      <p:sp>
        <p:nvSpPr>
          <p:cNvPr id="3" name="Content Placeholder 2">
            <a:extLst>
              <a:ext uri="{FF2B5EF4-FFF2-40B4-BE49-F238E27FC236}">
                <a16:creationId xmlns:a16="http://schemas.microsoft.com/office/drawing/2014/main" id="{C3A35D67-FE7E-41C3-A2C4-B7A1DF4AE39D}"/>
              </a:ext>
            </a:extLst>
          </p:cNvPr>
          <p:cNvSpPr>
            <a:spLocks noGrp="1"/>
          </p:cNvSpPr>
          <p:nvPr>
            <p:ph sz="half" idx="1"/>
          </p:nvPr>
        </p:nvSpPr>
        <p:spPr/>
        <p:txBody>
          <a:bodyPr>
            <a:normAutofit lnSpcReduction="10000"/>
          </a:bodyPr>
          <a:lstStyle/>
          <a:p>
            <a:pPr marL="0" indent="0">
              <a:buNone/>
            </a:pPr>
            <a:r>
              <a:rPr lang="en-US" sz="1900" dirty="0"/>
              <a:t>Do you think there were any concerns regarding retaliation for reporting a concern raised in the scenario?</a:t>
            </a:r>
          </a:p>
          <a:p>
            <a:pPr marL="0" indent="0">
              <a:buNone/>
            </a:pPr>
            <a:r>
              <a:rPr lang="en-US" sz="1900" dirty="0"/>
              <a:t>Best answer would be 1. Yes</a:t>
            </a:r>
          </a:p>
          <a:p>
            <a:endParaRPr lang="en-US" sz="1900" dirty="0"/>
          </a:p>
          <a:p>
            <a:r>
              <a:rPr lang="en-US" sz="1900" dirty="0"/>
              <a:t>Catherine during her second complaint mentioned that she felt Nick’s </a:t>
            </a:r>
            <a:r>
              <a:rPr lang="en-US" sz="1900" dirty="0" err="1"/>
              <a:t>behaviour</a:t>
            </a:r>
            <a:r>
              <a:rPr lang="en-US" sz="1900" dirty="0"/>
              <a:t> had worsened since she raised the complaint to Joyce.</a:t>
            </a:r>
          </a:p>
          <a:p>
            <a:r>
              <a:rPr lang="en-US" sz="1900" dirty="0"/>
              <a:t>There are concerns that some witnesses are reluctant in talking for fear of losing their jobs.</a:t>
            </a:r>
          </a:p>
          <a:p>
            <a:r>
              <a:rPr lang="en-US" sz="1900" dirty="0"/>
              <a:t>Fear of retaliation is real – we should not underestimate how this can impact </a:t>
            </a:r>
            <a:r>
              <a:rPr lang="en-US" sz="1900" dirty="0" err="1"/>
              <a:t>behaviour</a:t>
            </a:r>
            <a:r>
              <a:rPr lang="en-US" sz="1900" dirty="0"/>
              <a:t> and a speak up culture.</a:t>
            </a:r>
          </a:p>
          <a:p>
            <a:pPr marL="342875" lvl="1" indent="0">
              <a:buNone/>
            </a:pPr>
            <a:endParaRPr lang="en-US" dirty="0"/>
          </a:p>
        </p:txBody>
      </p:sp>
      <p:pic>
        <p:nvPicPr>
          <p:cNvPr id="5" name="Content Placeholder 5">
            <a:extLst>
              <a:ext uri="{FF2B5EF4-FFF2-40B4-BE49-F238E27FC236}">
                <a16:creationId xmlns:a16="http://schemas.microsoft.com/office/drawing/2014/main" id="{8B532FB3-802C-47F9-84AC-E78412339419}"/>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144657241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023A-40EF-46B7-86B5-AFF5FB1924FA}"/>
              </a:ext>
            </a:extLst>
          </p:cNvPr>
          <p:cNvSpPr>
            <a:spLocks noGrp="1"/>
          </p:cNvSpPr>
          <p:nvPr>
            <p:ph type="title"/>
          </p:nvPr>
        </p:nvSpPr>
        <p:spPr/>
        <p:txBody>
          <a:bodyPr/>
          <a:lstStyle/>
          <a:p>
            <a:r>
              <a:rPr lang="en-GB" sz="2200" b="1" dirty="0"/>
              <a:t>Preparing the Report</a:t>
            </a:r>
            <a:br>
              <a:rPr lang="en-GB" dirty="0"/>
            </a:br>
            <a:endParaRPr lang="en-US" dirty="0"/>
          </a:p>
        </p:txBody>
      </p:sp>
      <p:sp>
        <p:nvSpPr>
          <p:cNvPr id="3" name="Content Placeholder 2">
            <a:extLst>
              <a:ext uri="{FF2B5EF4-FFF2-40B4-BE49-F238E27FC236}">
                <a16:creationId xmlns:a16="http://schemas.microsoft.com/office/drawing/2014/main" id="{B539ED42-E7E2-413A-A6E1-71282968F12E}"/>
              </a:ext>
            </a:extLst>
          </p:cNvPr>
          <p:cNvSpPr>
            <a:spLocks noGrp="1"/>
          </p:cNvSpPr>
          <p:nvPr>
            <p:ph sz="half" idx="1"/>
          </p:nvPr>
        </p:nvSpPr>
        <p:spPr/>
        <p:txBody>
          <a:bodyPr>
            <a:normAutofit/>
          </a:bodyPr>
          <a:lstStyle/>
          <a:p>
            <a:r>
              <a:rPr lang="en-US" sz="1700" dirty="0"/>
              <a:t>Once you have completed the investigation you should prepare a written report of your investigation</a:t>
            </a:r>
          </a:p>
          <a:p>
            <a:pPr marL="800100" lvl="1" indent="-342900"/>
            <a:r>
              <a:rPr lang="en-US" sz="1700" dirty="0"/>
              <a:t>Who should prepare the report?</a:t>
            </a:r>
          </a:p>
          <a:p>
            <a:pPr marL="800100" lvl="1" indent="-342900"/>
            <a:r>
              <a:rPr lang="en-US" sz="1700" dirty="0"/>
              <a:t>When do you start writing it?</a:t>
            </a:r>
          </a:p>
          <a:p>
            <a:pPr marL="800100" lvl="1" indent="-342900"/>
            <a:r>
              <a:rPr lang="en-US" sz="1700" dirty="0"/>
              <a:t>What should it contain?</a:t>
            </a:r>
          </a:p>
          <a:p>
            <a:pPr marL="1257300" lvl="2" indent="-342900"/>
            <a:r>
              <a:rPr lang="en-US" sz="1700" dirty="0"/>
              <a:t>Overview/summary complaint</a:t>
            </a:r>
          </a:p>
          <a:p>
            <a:pPr marL="1257300" lvl="2" indent="-342900"/>
            <a:r>
              <a:rPr lang="en-US" sz="1700" dirty="0"/>
              <a:t>Description of the investigative steps taken (people interviewed, documents reviewed, </a:t>
            </a:r>
            <a:r>
              <a:rPr lang="en-US" sz="1700" dirty="0" err="1"/>
              <a:t>etc</a:t>
            </a:r>
            <a:r>
              <a:rPr lang="en-US" sz="1700" dirty="0"/>
              <a:t>)</a:t>
            </a:r>
          </a:p>
          <a:p>
            <a:pPr marL="1257300" lvl="2" indent="-342900"/>
            <a:r>
              <a:rPr lang="en-US" sz="1700" dirty="0"/>
              <a:t>Statements and analysis of the facts </a:t>
            </a:r>
          </a:p>
          <a:p>
            <a:pPr marL="1257300" lvl="2" indent="-342900"/>
            <a:r>
              <a:rPr lang="en-US" sz="1700" dirty="0"/>
              <a:t>A review of applicable company policies and rules involved.</a:t>
            </a:r>
          </a:p>
          <a:p>
            <a:pPr marL="1257300" lvl="2" indent="-342900"/>
            <a:r>
              <a:rPr lang="en-US" sz="1700" dirty="0"/>
              <a:t>Conclusions reached</a:t>
            </a:r>
          </a:p>
          <a:p>
            <a:endParaRPr lang="en-US" dirty="0"/>
          </a:p>
        </p:txBody>
      </p:sp>
      <p:pic>
        <p:nvPicPr>
          <p:cNvPr id="5" name="Picture Placeholder 8">
            <a:extLst>
              <a:ext uri="{FF2B5EF4-FFF2-40B4-BE49-F238E27FC236}">
                <a16:creationId xmlns:a16="http://schemas.microsoft.com/office/drawing/2014/main" id="{BC7C84C9-2DEB-40D0-8407-9FFA82A35E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9837" r="19837"/>
          <a:stretch>
            <a:fillRect/>
          </a:stretch>
        </p:blipFill>
        <p:spPr>
          <a:xfrm>
            <a:off x="4803936" y="1515313"/>
            <a:ext cx="3940014" cy="4357949"/>
          </a:xfrm>
        </p:spPr>
      </p:pic>
    </p:spTree>
    <p:extLst>
      <p:ext uri="{BB962C8B-B14F-4D97-AF65-F5344CB8AC3E}">
        <p14:creationId xmlns:p14="http://schemas.microsoft.com/office/powerpoint/2010/main" val="188993036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503054"/>
            <a:ext cx="9144000" cy="50552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AC8C255-CC38-E240-BCC5-F68C693912F7}"/>
              </a:ext>
            </a:extLst>
          </p:cNvPr>
          <p:cNvPicPr>
            <a:picLocks noChangeAspect="1"/>
          </p:cNvPicPr>
          <p:nvPr/>
        </p:nvPicPr>
        <p:blipFill>
          <a:blip r:embed="rId3"/>
          <a:srcRect/>
          <a:stretch/>
        </p:blipFill>
        <p:spPr>
          <a:xfrm>
            <a:off x="663597" y="2079089"/>
            <a:ext cx="1603375" cy="2137833"/>
          </a:xfrm>
          <a:prstGeom prst="rect">
            <a:avLst/>
          </a:prstGeom>
        </p:spPr>
      </p:pic>
      <p:pic>
        <p:nvPicPr>
          <p:cNvPr id="20" name="Picture 19">
            <a:extLst>
              <a:ext uri="{FF2B5EF4-FFF2-40B4-BE49-F238E27FC236}">
                <a16:creationId xmlns:a16="http://schemas.microsoft.com/office/drawing/2014/main" id="{A8C495AC-90B6-5348-8D63-32C2965974DE}"/>
              </a:ext>
            </a:extLst>
          </p:cNvPr>
          <p:cNvPicPr>
            <a:picLocks noChangeAspect="1"/>
          </p:cNvPicPr>
          <p:nvPr/>
        </p:nvPicPr>
        <p:blipFill rotWithShape="1">
          <a:blip r:embed="rId4"/>
          <a:srcRect l="10331" t="15492" r="8728"/>
          <a:stretch/>
        </p:blipFill>
        <p:spPr>
          <a:xfrm>
            <a:off x="2684274" y="2096163"/>
            <a:ext cx="1603375" cy="2103684"/>
          </a:xfrm>
          <a:prstGeom prst="rect">
            <a:avLst/>
          </a:prstGeom>
        </p:spPr>
      </p:pic>
      <p:pic>
        <p:nvPicPr>
          <p:cNvPr id="25" name="Picture 24">
            <a:extLst>
              <a:ext uri="{FF2B5EF4-FFF2-40B4-BE49-F238E27FC236}">
                <a16:creationId xmlns:a16="http://schemas.microsoft.com/office/drawing/2014/main" id="{904FA3AD-7D3F-E941-9F2D-FF01E626E599}"/>
              </a:ext>
            </a:extLst>
          </p:cNvPr>
          <p:cNvPicPr>
            <a:picLocks noChangeAspect="1"/>
          </p:cNvPicPr>
          <p:nvPr/>
        </p:nvPicPr>
        <p:blipFill rotWithShape="1">
          <a:blip r:embed="rId5"/>
          <a:srcRect l="10783" t="5367" r="13688" b="15116"/>
          <a:stretch/>
        </p:blipFill>
        <p:spPr>
          <a:xfrm>
            <a:off x="4703065" y="2089246"/>
            <a:ext cx="1602126" cy="2091460"/>
          </a:xfrm>
          <a:prstGeom prst="rect">
            <a:avLst/>
          </a:prstGeom>
        </p:spPr>
      </p:pic>
      <p:pic>
        <p:nvPicPr>
          <p:cNvPr id="45" name="Picture 44">
            <a:extLst>
              <a:ext uri="{FF2B5EF4-FFF2-40B4-BE49-F238E27FC236}">
                <a16:creationId xmlns:a16="http://schemas.microsoft.com/office/drawing/2014/main" id="{81CB152C-EDEE-3844-8779-D1EC8C34653E}"/>
              </a:ext>
            </a:extLst>
          </p:cNvPr>
          <p:cNvPicPr>
            <a:picLocks noChangeAspect="1"/>
          </p:cNvPicPr>
          <p:nvPr/>
        </p:nvPicPr>
        <p:blipFill>
          <a:blip r:embed="rId6"/>
          <a:srcRect/>
          <a:stretch/>
        </p:blipFill>
        <p:spPr>
          <a:xfrm>
            <a:off x="6798525" y="2073440"/>
            <a:ext cx="1602126" cy="2136167"/>
          </a:xfrm>
          <a:prstGeom prst="rect">
            <a:avLst/>
          </a:prstGeom>
        </p:spPr>
      </p:pic>
      <p:sp>
        <p:nvSpPr>
          <p:cNvPr id="2" name="Title 1"/>
          <p:cNvSpPr>
            <a:spLocks noGrp="1"/>
          </p:cNvSpPr>
          <p:nvPr>
            <p:ph type="title"/>
          </p:nvPr>
        </p:nvSpPr>
        <p:spPr/>
        <p:txBody>
          <a:bodyPr anchor="ctr"/>
          <a:lstStyle/>
          <a:p>
            <a:r>
              <a:rPr lang="en-US" dirty="0"/>
              <a:t>Investigation Scenario </a:t>
            </a:r>
          </a:p>
        </p:txBody>
      </p:sp>
      <p:sp>
        <p:nvSpPr>
          <p:cNvPr id="5" name="Slide Number Placeholder 4">
            <a:extLst>
              <a:ext uri="{FF2B5EF4-FFF2-40B4-BE49-F238E27FC236}">
                <a16:creationId xmlns:a16="http://schemas.microsoft.com/office/drawing/2014/main" id="{5B775D6E-9052-45ED-BD6C-5E0DDE34B2EA}"/>
              </a:ext>
            </a:extLst>
          </p:cNvPr>
          <p:cNvSpPr>
            <a:spLocks noGrp="1"/>
          </p:cNvSpPr>
          <p:nvPr>
            <p:ph type="sldNum" sz="quarter" idx="4"/>
          </p:nvPr>
        </p:nvSpPr>
        <p:spPr/>
        <p:txBody>
          <a:bodyPr/>
          <a:lstStyle/>
          <a:p>
            <a:fld id="{BB5FC4A1-A2DE-4EB5-9A46-57D39B4235EC}" type="slidenum">
              <a:rPr lang="en-US" smtClean="0"/>
              <a:pPr/>
              <a:t>5</a:t>
            </a:fld>
            <a:endParaRPr lang="en-US"/>
          </a:p>
        </p:txBody>
      </p:sp>
      <p:sp>
        <p:nvSpPr>
          <p:cNvPr id="30" name="TextBox 29">
            <a:extLst>
              <a:ext uri="{FF2B5EF4-FFF2-40B4-BE49-F238E27FC236}">
                <a16:creationId xmlns:a16="http://schemas.microsoft.com/office/drawing/2014/main" id="{C39280C8-11FB-4385-8855-988947A151A0}"/>
              </a:ext>
            </a:extLst>
          </p:cNvPr>
          <p:cNvSpPr txBox="1"/>
          <p:nvPr/>
        </p:nvSpPr>
        <p:spPr>
          <a:xfrm>
            <a:off x="572291" y="5137397"/>
            <a:ext cx="1785984" cy="1169551"/>
          </a:xfrm>
          <a:prstGeom prst="rect">
            <a:avLst/>
          </a:prstGeom>
          <a:noFill/>
        </p:spPr>
        <p:txBody>
          <a:bodyPr wrap="square" rtlCol="0">
            <a:spAutoFit/>
          </a:bodyPr>
          <a:lstStyle/>
          <a:p>
            <a:pPr algn="ctr">
              <a:spcAft>
                <a:spcPts val="3000"/>
              </a:spcAft>
            </a:pPr>
            <a:r>
              <a:rPr lang="en-US" sz="1400" dirty="0">
                <a:solidFill>
                  <a:schemeClr val="bg1"/>
                </a:solidFill>
              </a:rPr>
              <a:t>Nick has been with the business in the production department for 12 years</a:t>
            </a:r>
          </a:p>
        </p:txBody>
      </p:sp>
      <p:sp>
        <p:nvSpPr>
          <p:cNvPr id="6" name="Oval 5">
            <a:extLst>
              <a:ext uri="{FF2B5EF4-FFF2-40B4-BE49-F238E27FC236}">
                <a16:creationId xmlns:a16="http://schemas.microsoft.com/office/drawing/2014/main" id="{078B5C41-D775-C14A-BED3-DF9513FE0BCA}"/>
              </a:ext>
            </a:extLst>
          </p:cNvPr>
          <p:cNvSpPr/>
          <p:nvPr/>
        </p:nvSpPr>
        <p:spPr>
          <a:xfrm>
            <a:off x="7005747" y="3761151"/>
            <a:ext cx="1267783" cy="1144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HR Manager</a:t>
            </a:r>
          </a:p>
        </p:txBody>
      </p:sp>
      <p:sp>
        <p:nvSpPr>
          <p:cNvPr id="43" name="Content Placeholder 2">
            <a:extLst>
              <a:ext uri="{FF2B5EF4-FFF2-40B4-BE49-F238E27FC236}">
                <a16:creationId xmlns:a16="http://schemas.microsoft.com/office/drawing/2014/main" id="{AFE2E692-9B6D-4B8C-9F2B-F67886D6E57A}"/>
              </a:ext>
            </a:extLst>
          </p:cNvPr>
          <p:cNvSpPr txBox="1">
            <a:spLocks/>
          </p:cNvSpPr>
          <p:nvPr/>
        </p:nvSpPr>
        <p:spPr>
          <a:xfrm>
            <a:off x="791182" y="1616080"/>
            <a:ext cx="1187061" cy="400750"/>
          </a:xfrm>
          <a:prstGeom prst="rect">
            <a:avLst/>
          </a:prstGeom>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buFont typeface="Arial" panose="020B0604020202020204" pitchFamily="34" charset="0"/>
              <a:buNone/>
            </a:pPr>
            <a:r>
              <a:rPr lang="en-US" sz="1600" dirty="0">
                <a:solidFill>
                  <a:schemeClr val="bg1"/>
                </a:solidFill>
              </a:rPr>
              <a:t>Nick</a:t>
            </a:r>
          </a:p>
        </p:txBody>
      </p:sp>
      <p:sp>
        <p:nvSpPr>
          <p:cNvPr id="44" name="Content Placeholder 2">
            <a:extLst>
              <a:ext uri="{FF2B5EF4-FFF2-40B4-BE49-F238E27FC236}">
                <a16:creationId xmlns:a16="http://schemas.microsoft.com/office/drawing/2014/main" id="{87D68200-7A61-43E0-AFED-2E910ECBA0D7}"/>
              </a:ext>
            </a:extLst>
          </p:cNvPr>
          <p:cNvSpPr txBox="1">
            <a:spLocks/>
          </p:cNvSpPr>
          <p:nvPr/>
        </p:nvSpPr>
        <p:spPr>
          <a:xfrm>
            <a:off x="2628161" y="1588164"/>
            <a:ext cx="1874252" cy="400750"/>
          </a:xfrm>
          <a:prstGeom prst="rect">
            <a:avLst/>
          </a:prstGeom>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buNone/>
            </a:pPr>
            <a:r>
              <a:rPr lang="en-US" sz="1600" dirty="0">
                <a:solidFill>
                  <a:schemeClr val="bg1"/>
                </a:solidFill>
              </a:rPr>
              <a:t>Catherine</a:t>
            </a:r>
          </a:p>
        </p:txBody>
      </p:sp>
      <p:sp>
        <p:nvSpPr>
          <p:cNvPr id="46" name="Content Placeholder 2">
            <a:extLst>
              <a:ext uri="{FF2B5EF4-FFF2-40B4-BE49-F238E27FC236}">
                <a16:creationId xmlns:a16="http://schemas.microsoft.com/office/drawing/2014/main" id="{256996EA-2AE6-46F1-9FE1-852650CEE83A}"/>
              </a:ext>
            </a:extLst>
          </p:cNvPr>
          <p:cNvSpPr txBox="1">
            <a:spLocks/>
          </p:cNvSpPr>
          <p:nvPr/>
        </p:nvSpPr>
        <p:spPr>
          <a:xfrm>
            <a:off x="4595480" y="1594639"/>
            <a:ext cx="1874252" cy="400750"/>
          </a:xfrm>
          <a:prstGeom prst="rect">
            <a:avLst/>
          </a:prstGeom>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buNone/>
            </a:pPr>
            <a:r>
              <a:rPr lang="en-US" sz="1600" dirty="0">
                <a:solidFill>
                  <a:schemeClr val="bg1"/>
                </a:solidFill>
              </a:rPr>
              <a:t>Brad</a:t>
            </a:r>
          </a:p>
        </p:txBody>
      </p:sp>
      <p:sp>
        <p:nvSpPr>
          <p:cNvPr id="47" name="Content Placeholder 2">
            <a:extLst>
              <a:ext uri="{FF2B5EF4-FFF2-40B4-BE49-F238E27FC236}">
                <a16:creationId xmlns:a16="http://schemas.microsoft.com/office/drawing/2014/main" id="{12D77C4B-0130-49A3-B92B-5F82A2C62A2F}"/>
              </a:ext>
            </a:extLst>
          </p:cNvPr>
          <p:cNvSpPr txBox="1">
            <a:spLocks/>
          </p:cNvSpPr>
          <p:nvPr/>
        </p:nvSpPr>
        <p:spPr>
          <a:xfrm>
            <a:off x="6662462" y="1588164"/>
            <a:ext cx="1874252" cy="400750"/>
          </a:xfrm>
          <a:prstGeom prst="rect">
            <a:avLst/>
          </a:prstGeom>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buNone/>
            </a:pPr>
            <a:r>
              <a:rPr lang="en-US" sz="1600" dirty="0">
                <a:solidFill>
                  <a:schemeClr val="bg1"/>
                </a:solidFill>
              </a:rPr>
              <a:t>Joyce</a:t>
            </a:r>
          </a:p>
        </p:txBody>
      </p:sp>
      <p:sp>
        <p:nvSpPr>
          <p:cNvPr id="40" name="Oval 39">
            <a:extLst>
              <a:ext uri="{FF2B5EF4-FFF2-40B4-BE49-F238E27FC236}">
                <a16:creationId xmlns:a16="http://schemas.microsoft.com/office/drawing/2014/main" id="{22F5A9E5-EB76-461E-9AE7-4DE2CDD05CC1}"/>
              </a:ext>
            </a:extLst>
          </p:cNvPr>
          <p:cNvSpPr/>
          <p:nvPr/>
        </p:nvSpPr>
        <p:spPr>
          <a:xfrm>
            <a:off x="831392" y="3761151"/>
            <a:ext cx="1267783" cy="1144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Plant Operator</a:t>
            </a:r>
          </a:p>
        </p:txBody>
      </p:sp>
      <p:sp>
        <p:nvSpPr>
          <p:cNvPr id="42" name="Oval 41">
            <a:extLst>
              <a:ext uri="{FF2B5EF4-FFF2-40B4-BE49-F238E27FC236}">
                <a16:creationId xmlns:a16="http://schemas.microsoft.com/office/drawing/2014/main" id="{CD86BEF4-4FE3-4682-98C5-174C0981CCDB}"/>
              </a:ext>
            </a:extLst>
          </p:cNvPr>
          <p:cNvSpPr/>
          <p:nvPr/>
        </p:nvSpPr>
        <p:spPr>
          <a:xfrm>
            <a:off x="2851127" y="3753578"/>
            <a:ext cx="1267783" cy="1144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Plant Operator</a:t>
            </a:r>
          </a:p>
        </p:txBody>
      </p:sp>
      <p:sp>
        <p:nvSpPr>
          <p:cNvPr id="48" name="Oval 47">
            <a:extLst>
              <a:ext uri="{FF2B5EF4-FFF2-40B4-BE49-F238E27FC236}">
                <a16:creationId xmlns:a16="http://schemas.microsoft.com/office/drawing/2014/main" id="{6C985091-9F7F-4E9B-A9ED-F2232832A099}"/>
              </a:ext>
            </a:extLst>
          </p:cNvPr>
          <p:cNvSpPr/>
          <p:nvPr/>
        </p:nvSpPr>
        <p:spPr>
          <a:xfrm>
            <a:off x="4846031" y="3780183"/>
            <a:ext cx="1289246" cy="1125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Plant Supervisor</a:t>
            </a:r>
          </a:p>
        </p:txBody>
      </p:sp>
      <p:sp>
        <p:nvSpPr>
          <p:cNvPr id="50" name="TextBox 49">
            <a:extLst>
              <a:ext uri="{FF2B5EF4-FFF2-40B4-BE49-F238E27FC236}">
                <a16:creationId xmlns:a16="http://schemas.microsoft.com/office/drawing/2014/main" id="{B2A0F946-97F0-42A6-B22E-43295388C0C7}"/>
              </a:ext>
            </a:extLst>
          </p:cNvPr>
          <p:cNvSpPr txBox="1"/>
          <p:nvPr/>
        </p:nvSpPr>
        <p:spPr>
          <a:xfrm>
            <a:off x="2501665" y="5146937"/>
            <a:ext cx="1785984" cy="738664"/>
          </a:xfrm>
          <a:prstGeom prst="rect">
            <a:avLst/>
          </a:prstGeom>
          <a:noFill/>
        </p:spPr>
        <p:txBody>
          <a:bodyPr wrap="square" rtlCol="0">
            <a:spAutoFit/>
          </a:bodyPr>
          <a:lstStyle/>
          <a:p>
            <a:pPr algn="ctr">
              <a:spcAft>
                <a:spcPts val="3000"/>
              </a:spcAft>
            </a:pPr>
            <a:r>
              <a:rPr lang="en-US" sz="1400" dirty="0">
                <a:solidFill>
                  <a:schemeClr val="bg1"/>
                </a:solidFill>
              </a:rPr>
              <a:t>Catherine joined the business last year as a plant operator</a:t>
            </a:r>
          </a:p>
        </p:txBody>
      </p:sp>
      <p:sp>
        <p:nvSpPr>
          <p:cNvPr id="21" name="TextBox 20">
            <a:extLst>
              <a:ext uri="{FF2B5EF4-FFF2-40B4-BE49-F238E27FC236}">
                <a16:creationId xmlns:a16="http://schemas.microsoft.com/office/drawing/2014/main" id="{19AB3C1C-0310-4A14-A0D0-299D20CE1AAB}"/>
              </a:ext>
            </a:extLst>
          </p:cNvPr>
          <p:cNvSpPr txBox="1"/>
          <p:nvPr/>
        </p:nvSpPr>
        <p:spPr>
          <a:xfrm>
            <a:off x="4639614" y="5132979"/>
            <a:ext cx="1785984" cy="1169551"/>
          </a:xfrm>
          <a:prstGeom prst="rect">
            <a:avLst/>
          </a:prstGeom>
          <a:noFill/>
        </p:spPr>
        <p:txBody>
          <a:bodyPr wrap="square" rtlCol="0">
            <a:spAutoFit/>
          </a:bodyPr>
          <a:lstStyle/>
          <a:p>
            <a:pPr algn="ctr">
              <a:spcAft>
                <a:spcPts val="3000"/>
              </a:spcAft>
            </a:pPr>
            <a:r>
              <a:rPr lang="en-US" sz="1400" dirty="0">
                <a:solidFill>
                  <a:schemeClr val="bg1"/>
                </a:solidFill>
              </a:rPr>
              <a:t>Nick and Catherine both report to Brad. Brad has been with the company for  13 years </a:t>
            </a:r>
          </a:p>
        </p:txBody>
      </p:sp>
      <p:sp>
        <p:nvSpPr>
          <p:cNvPr id="22" name="TextBox 21">
            <a:extLst>
              <a:ext uri="{FF2B5EF4-FFF2-40B4-BE49-F238E27FC236}">
                <a16:creationId xmlns:a16="http://schemas.microsoft.com/office/drawing/2014/main" id="{2BBB3DDB-CD61-404D-9C5A-70A0B40937D0}"/>
              </a:ext>
            </a:extLst>
          </p:cNvPr>
          <p:cNvSpPr txBox="1"/>
          <p:nvPr/>
        </p:nvSpPr>
        <p:spPr>
          <a:xfrm>
            <a:off x="6742061" y="5132978"/>
            <a:ext cx="1785984" cy="954107"/>
          </a:xfrm>
          <a:prstGeom prst="rect">
            <a:avLst/>
          </a:prstGeom>
          <a:noFill/>
        </p:spPr>
        <p:txBody>
          <a:bodyPr wrap="square" rtlCol="0">
            <a:spAutoFit/>
          </a:bodyPr>
          <a:lstStyle/>
          <a:p>
            <a:pPr algn="ctr">
              <a:spcAft>
                <a:spcPts val="3000"/>
              </a:spcAft>
            </a:pPr>
            <a:r>
              <a:rPr lang="en-US" sz="1400" dirty="0">
                <a:solidFill>
                  <a:schemeClr val="bg1"/>
                </a:solidFill>
              </a:rPr>
              <a:t>Joyce is the HR Manager on site, she has been with the business for 8 years.</a:t>
            </a:r>
          </a:p>
        </p:txBody>
      </p:sp>
    </p:spTree>
    <p:extLst>
      <p:ext uri="{BB962C8B-B14F-4D97-AF65-F5344CB8AC3E}">
        <p14:creationId xmlns:p14="http://schemas.microsoft.com/office/powerpoint/2010/main" val="3970544291"/>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E3B1-8A32-4757-9A37-D468BC0331D2}"/>
              </a:ext>
            </a:extLst>
          </p:cNvPr>
          <p:cNvSpPr>
            <a:spLocks noGrp="1"/>
          </p:cNvSpPr>
          <p:nvPr>
            <p:ph type="title"/>
          </p:nvPr>
        </p:nvSpPr>
        <p:spPr/>
        <p:txBody>
          <a:bodyPr/>
          <a:lstStyle/>
          <a:p>
            <a:r>
              <a:rPr lang="en-GB" sz="2200" b="1" dirty="0"/>
              <a:t>Preparing the Report</a:t>
            </a:r>
            <a:endParaRPr lang="en-US" dirty="0"/>
          </a:p>
        </p:txBody>
      </p:sp>
      <p:sp>
        <p:nvSpPr>
          <p:cNvPr id="3" name="Content Placeholder 2">
            <a:extLst>
              <a:ext uri="{FF2B5EF4-FFF2-40B4-BE49-F238E27FC236}">
                <a16:creationId xmlns:a16="http://schemas.microsoft.com/office/drawing/2014/main" id="{3C8DA829-1B81-45AB-AAE3-A1D8A211E57F}"/>
              </a:ext>
            </a:extLst>
          </p:cNvPr>
          <p:cNvSpPr>
            <a:spLocks noGrp="1"/>
          </p:cNvSpPr>
          <p:nvPr>
            <p:ph sz="half" idx="1"/>
          </p:nvPr>
        </p:nvSpPr>
        <p:spPr/>
        <p:txBody>
          <a:bodyPr>
            <a:normAutofit fontScale="85000" lnSpcReduction="20000"/>
          </a:bodyPr>
          <a:lstStyle/>
          <a:p>
            <a:r>
              <a:rPr lang="en-US" sz="1900" dirty="0"/>
              <a:t>Report Should be Professional and Unbiased</a:t>
            </a:r>
          </a:p>
          <a:p>
            <a:pPr marL="800100" lvl="1" indent="-342900"/>
            <a:r>
              <a:rPr lang="en-US" sz="1900" dirty="0"/>
              <a:t>Don’t slant the evidence and exclude relevant evidence that might appear to contradict the conclusion. </a:t>
            </a:r>
          </a:p>
          <a:p>
            <a:pPr marL="800100" lvl="1" indent="-342900"/>
            <a:r>
              <a:rPr lang="en-US" sz="1900" dirty="0"/>
              <a:t>Don’t give the appearance of being one sided.  Write clearly, objectively and support your statements with facts. (quotes, documents, records) and attached exhibits as appropriate</a:t>
            </a:r>
          </a:p>
          <a:p>
            <a:pPr marL="800100" lvl="1" indent="-342900"/>
            <a:r>
              <a:rPr lang="en-US" sz="1900" dirty="0"/>
              <a:t>Do not appear overemotional. </a:t>
            </a:r>
          </a:p>
          <a:p>
            <a:pPr marL="800100" lvl="1" indent="-342900"/>
            <a:r>
              <a:rPr lang="en-US" sz="1900" dirty="0"/>
              <a:t>Do not speculate, or exaggerate and only include necessary, pertinent information. </a:t>
            </a:r>
          </a:p>
          <a:p>
            <a:pPr marL="800100" lvl="1" indent="-342900"/>
            <a:r>
              <a:rPr lang="en-US" sz="1900" dirty="0"/>
              <a:t>Remember that the report needs to be accurate and complete and may very well end up being introduced into evidence if a subsequent lawsuit or government action is involved. Most reports are privileged and confidential, but there may be certain occasions we waive the privilege. </a:t>
            </a:r>
          </a:p>
          <a:p>
            <a:endParaRPr lang="en-US" dirty="0"/>
          </a:p>
        </p:txBody>
      </p:sp>
      <p:pic>
        <p:nvPicPr>
          <p:cNvPr id="8" name="Picture 7">
            <a:extLst>
              <a:ext uri="{FF2B5EF4-FFF2-40B4-BE49-F238E27FC236}">
                <a16:creationId xmlns:a16="http://schemas.microsoft.com/office/drawing/2014/main" id="{6C16DF42-A229-4E4D-9CEC-5190C90123F0}"/>
              </a:ext>
            </a:extLst>
          </p:cNvPr>
          <p:cNvPicPr>
            <a:picLocks noChangeAspect="1"/>
          </p:cNvPicPr>
          <p:nvPr/>
        </p:nvPicPr>
        <p:blipFill>
          <a:blip r:embed="rId2"/>
          <a:stretch>
            <a:fillRect/>
          </a:stretch>
        </p:blipFill>
        <p:spPr>
          <a:xfrm>
            <a:off x="4617592" y="1508760"/>
            <a:ext cx="3835597" cy="4502381"/>
          </a:xfrm>
          <a:prstGeom prst="rect">
            <a:avLst/>
          </a:prstGeom>
        </p:spPr>
      </p:pic>
    </p:spTree>
    <p:extLst>
      <p:ext uri="{BB962C8B-B14F-4D97-AF65-F5344CB8AC3E}">
        <p14:creationId xmlns:p14="http://schemas.microsoft.com/office/powerpoint/2010/main" val="51126701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8984-C95F-4EBE-BDE0-D3FB84E79E92}"/>
              </a:ext>
            </a:extLst>
          </p:cNvPr>
          <p:cNvSpPr>
            <a:spLocks noGrp="1"/>
          </p:cNvSpPr>
          <p:nvPr>
            <p:ph type="title"/>
          </p:nvPr>
        </p:nvSpPr>
        <p:spPr/>
        <p:txBody>
          <a:bodyPr/>
          <a:lstStyle/>
          <a:p>
            <a:r>
              <a:rPr lang="en-US" dirty="0"/>
              <a:t>POLLING QUESTION 9	</a:t>
            </a:r>
          </a:p>
        </p:txBody>
      </p:sp>
      <p:sp>
        <p:nvSpPr>
          <p:cNvPr id="3" name="Content Placeholder 2">
            <a:extLst>
              <a:ext uri="{FF2B5EF4-FFF2-40B4-BE49-F238E27FC236}">
                <a16:creationId xmlns:a16="http://schemas.microsoft.com/office/drawing/2014/main" id="{C3A35D67-FE7E-41C3-A2C4-B7A1DF4AE39D}"/>
              </a:ext>
            </a:extLst>
          </p:cNvPr>
          <p:cNvSpPr>
            <a:spLocks noGrp="1"/>
          </p:cNvSpPr>
          <p:nvPr>
            <p:ph sz="half" idx="1"/>
          </p:nvPr>
        </p:nvSpPr>
        <p:spPr/>
        <p:txBody>
          <a:bodyPr/>
          <a:lstStyle/>
          <a:p>
            <a:pPr marL="0" indent="0">
              <a:buNone/>
            </a:pPr>
            <a:r>
              <a:rPr lang="en-US" sz="1900" dirty="0"/>
              <a:t>What recommendations do you think Joyce should make in her report?</a:t>
            </a:r>
          </a:p>
          <a:p>
            <a:pPr marL="800075" lvl="1" indent="-457200">
              <a:buFont typeface="+mj-lt"/>
              <a:buAutoNum type="arabicPeriod"/>
            </a:pPr>
            <a:r>
              <a:rPr lang="en-US" sz="1900" dirty="0"/>
              <a:t>Termination</a:t>
            </a:r>
          </a:p>
          <a:p>
            <a:pPr marL="800075" lvl="1" indent="-457200">
              <a:buFont typeface="+mj-lt"/>
              <a:buAutoNum type="arabicPeriod"/>
            </a:pPr>
            <a:r>
              <a:rPr lang="en-US" sz="1900" dirty="0"/>
              <a:t>Other disciplinary action</a:t>
            </a:r>
          </a:p>
          <a:p>
            <a:pPr marL="800075" lvl="1" indent="-457200">
              <a:buFont typeface="+mj-lt"/>
              <a:buAutoNum type="arabicPeriod"/>
            </a:pPr>
            <a:r>
              <a:rPr lang="en-US" sz="1900" dirty="0"/>
              <a:t>Training </a:t>
            </a:r>
          </a:p>
          <a:p>
            <a:pPr marL="800075" lvl="1" indent="-457200">
              <a:buFont typeface="+mj-lt"/>
              <a:buAutoNum type="arabicPeriod"/>
            </a:pPr>
            <a:r>
              <a:rPr lang="en-US" sz="1900" dirty="0"/>
              <a:t>No action required </a:t>
            </a:r>
          </a:p>
          <a:p>
            <a:pPr marL="342875" lvl="1" indent="0">
              <a:buNone/>
            </a:pPr>
            <a:endParaRPr lang="en-US" dirty="0"/>
          </a:p>
        </p:txBody>
      </p:sp>
      <p:pic>
        <p:nvPicPr>
          <p:cNvPr id="5" name="Content Placeholder 5">
            <a:extLst>
              <a:ext uri="{FF2B5EF4-FFF2-40B4-BE49-F238E27FC236}">
                <a16:creationId xmlns:a16="http://schemas.microsoft.com/office/drawing/2014/main" id="{8B532FB3-802C-47F9-84AC-E78412339419}"/>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283922897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E3B1-8A32-4757-9A37-D468BC0331D2}"/>
              </a:ext>
            </a:extLst>
          </p:cNvPr>
          <p:cNvSpPr>
            <a:spLocks noGrp="1"/>
          </p:cNvSpPr>
          <p:nvPr>
            <p:ph type="title"/>
          </p:nvPr>
        </p:nvSpPr>
        <p:spPr/>
        <p:txBody>
          <a:bodyPr/>
          <a:lstStyle/>
          <a:p>
            <a:r>
              <a:rPr lang="en-GB" sz="2200" b="1" dirty="0"/>
              <a:t>Preparing the Report</a:t>
            </a:r>
            <a:endParaRPr lang="en-US" dirty="0"/>
          </a:p>
        </p:txBody>
      </p:sp>
      <p:sp>
        <p:nvSpPr>
          <p:cNvPr id="3" name="Content Placeholder 2">
            <a:extLst>
              <a:ext uri="{FF2B5EF4-FFF2-40B4-BE49-F238E27FC236}">
                <a16:creationId xmlns:a16="http://schemas.microsoft.com/office/drawing/2014/main" id="{3C8DA829-1B81-45AB-AAE3-A1D8A211E57F}"/>
              </a:ext>
            </a:extLst>
          </p:cNvPr>
          <p:cNvSpPr>
            <a:spLocks noGrp="1"/>
          </p:cNvSpPr>
          <p:nvPr>
            <p:ph sz="half" idx="1"/>
          </p:nvPr>
        </p:nvSpPr>
        <p:spPr>
          <a:xfrm>
            <a:off x="424543" y="1463040"/>
            <a:ext cx="4352940" cy="5135563"/>
          </a:xfrm>
        </p:spPr>
        <p:txBody>
          <a:bodyPr>
            <a:noAutofit/>
          </a:bodyPr>
          <a:lstStyle/>
          <a:p>
            <a:r>
              <a:rPr lang="en-US" sz="1600" dirty="0"/>
              <a:t>Report other considerations</a:t>
            </a:r>
          </a:p>
          <a:p>
            <a:pPr marL="800100" lvl="1" indent="-342900"/>
            <a:r>
              <a:rPr lang="en-US" sz="1600" dirty="0"/>
              <a:t>Discuss recommended action with decision makers after investigation is concluded but before inserting it into the report. The decision maker may have some good ideas on how to address the issue.</a:t>
            </a:r>
          </a:p>
          <a:p>
            <a:pPr marL="800100" lvl="1" indent="-342900"/>
            <a:r>
              <a:rPr lang="en-US" sz="1600" dirty="0"/>
              <a:t>Consider separating the recommended action from the report.</a:t>
            </a:r>
          </a:p>
          <a:p>
            <a:pPr marL="800100" lvl="1" indent="-342900"/>
            <a:r>
              <a:rPr lang="en-US" sz="1600" dirty="0"/>
              <a:t>Make sure drafts are marked as drafts to avoid confusion</a:t>
            </a:r>
          </a:p>
          <a:p>
            <a:pPr marL="800100" lvl="1" indent="-342900"/>
            <a:r>
              <a:rPr lang="en-US" sz="1600" dirty="0"/>
              <a:t>Mark all as confidential to protect as much as possible. </a:t>
            </a:r>
          </a:p>
          <a:p>
            <a:pPr marL="800100" lvl="1" indent="-342900"/>
            <a:r>
              <a:rPr lang="en-US" sz="1600" dirty="0"/>
              <a:t>Mark attorney/client privileged or Attorney Work Product as appropriate</a:t>
            </a:r>
          </a:p>
          <a:p>
            <a:pPr marL="800100" lvl="1" indent="-342900"/>
            <a:r>
              <a:rPr lang="en-US" sz="1600" dirty="0"/>
              <a:t>Who should/must be given a copy of the report?</a:t>
            </a:r>
          </a:p>
          <a:p>
            <a:pPr marL="1257300" lvl="2" indent="-342900"/>
            <a:r>
              <a:rPr lang="en-US" sz="1600" dirty="0"/>
              <a:t>Decision makers</a:t>
            </a:r>
          </a:p>
          <a:p>
            <a:pPr marL="1257300" lvl="2" indent="-342900"/>
            <a:r>
              <a:rPr lang="en-US" sz="1600" dirty="0"/>
              <a:t>Accused?  Accuser</a:t>
            </a:r>
          </a:p>
        </p:txBody>
      </p:sp>
      <p:pic>
        <p:nvPicPr>
          <p:cNvPr id="8" name="Content Placeholder 7" descr="Text&#10;&#10;Description automatically generated">
            <a:extLst>
              <a:ext uri="{FF2B5EF4-FFF2-40B4-BE49-F238E27FC236}">
                <a16:creationId xmlns:a16="http://schemas.microsoft.com/office/drawing/2014/main" id="{EEBB42EE-4F99-4A9D-A6C8-A68E8959C402}"/>
              </a:ext>
            </a:extLst>
          </p:cNvPr>
          <p:cNvPicPr>
            <a:picLocks noGrp="1" noChangeAspect="1"/>
          </p:cNvPicPr>
          <p:nvPr>
            <p:ph sz="half" idx="2"/>
          </p:nvPr>
        </p:nvPicPr>
        <p:blipFill>
          <a:blip r:embed="rId2"/>
          <a:stretch>
            <a:fillRect/>
          </a:stretch>
        </p:blipFill>
        <p:spPr>
          <a:xfrm>
            <a:off x="5010599" y="1463041"/>
            <a:ext cx="3587736" cy="4783648"/>
          </a:xfrm>
        </p:spPr>
      </p:pic>
    </p:spTree>
    <p:extLst>
      <p:ext uri="{BB962C8B-B14F-4D97-AF65-F5344CB8AC3E}">
        <p14:creationId xmlns:p14="http://schemas.microsoft.com/office/powerpoint/2010/main" val="2774925855"/>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8984-C95F-4EBE-BDE0-D3FB84E79E92}"/>
              </a:ext>
            </a:extLst>
          </p:cNvPr>
          <p:cNvSpPr>
            <a:spLocks noGrp="1"/>
          </p:cNvSpPr>
          <p:nvPr>
            <p:ph type="title"/>
          </p:nvPr>
        </p:nvSpPr>
        <p:spPr/>
        <p:txBody>
          <a:bodyPr/>
          <a:lstStyle/>
          <a:p>
            <a:r>
              <a:rPr lang="en-US" dirty="0"/>
              <a:t>POLLING QUESTION 9 - Answer	</a:t>
            </a:r>
          </a:p>
        </p:txBody>
      </p:sp>
      <p:sp>
        <p:nvSpPr>
          <p:cNvPr id="3" name="Content Placeholder 2">
            <a:extLst>
              <a:ext uri="{FF2B5EF4-FFF2-40B4-BE49-F238E27FC236}">
                <a16:creationId xmlns:a16="http://schemas.microsoft.com/office/drawing/2014/main" id="{C3A35D67-FE7E-41C3-A2C4-B7A1DF4AE39D}"/>
              </a:ext>
            </a:extLst>
          </p:cNvPr>
          <p:cNvSpPr>
            <a:spLocks noGrp="1"/>
          </p:cNvSpPr>
          <p:nvPr>
            <p:ph sz="half" idx="1"/>
          </p:nvPr>
        </p:nvSpPr>
        <p:spPr/>
        <p:txBody>
          <a:bodyPr>
            <a:normAutofit fontScale="85000" lnSpcReduction="10000"/>
          </a:bodyPr>
          <a:lstStyle/>
          <a:p>
            <a:r>
              <a:rPr lang="en-US" sz="1900" dirty="0"/>
              <a:t>Recommendations in a report can often be difficult, depending on the evidence gathered and available to the investigator.</a:t>
            </a:r>
          </a:p>
          <a:p>
            <a:r>
              <a:rPr lang="en-US" sz="1900" dirty="0"/>
              <a:t>It is important as the investigator that you discuss the findings and potential recommendations with the decision maker to ensure parties are aligned as possible.</a:t>
            </a:r>
          </a:p>
          <a:p>
            <a:pPr marL="0" indent="0">
              <a:buNone/>
            </a:pPr>
            <a:r>
              <a:rPr lang="en-US" sz="1900" dirty="0"/>
              <a:t>What recommendations do you think Joyce should make in her report?</a:t>
            </a:r>
          </a:p>
          <a:p>
            <a:pPr marL="800075" lvl="1" indent="-457200">
              <a:buFont typeface="+mj-lt"/>
              <a:buAutoNum type="arabicPeriod"/>
            </a:pPr>
            <a:r>
              <a:rPr lang="en-US" sz="1900" dirty="0"/>
              <a:t>Termination</a:t>
            </a:r>
          </a:p>
          <a:p>
            <a:pPr marL="800075" lvl="1" indent="-457200">
              <a:buFont typeface="+mj-lt"/>
              <a:buAutoNum type="arabicPeriod"/>
            </a:pPr>
            <a:r>
              <a:rPr lang="en-US" sz="1900" dirty="0"/>
              <a:t>Other disciplinary action</a:t>
            </a:r>
          </a:p>
          <a:p>
            <a:pPr marL="800075" lvl="1" indent="-457200">
              <a:buFont typeface="+mj-lt"/>
              <a:buAutoNum type="arabicPeriod"/>
            </a:pPr>
            <a:r>
              <a:rPr lang="en-US" sz="1900" dirty="0"/>
              <a:t>Training </a:t>
            </a:r>
          </a:p>
          <a:p>
            <a:pPr marL="800075" lvl="1" indent="-457200">
              <a:buFont typeface="+mj-lt"/>
              <a:buAutoNum type="arabicPeriod"/>
            </a:pPr>
            <a:r>
              <a:rPr lang="en-US" sz="1900" dirty="0"/>
              <a:t>No action required </a:t>
            </a:r>
          </a:p>
          <a:p>
            <a:r>
              <a:rPr lang="en-US" sz="1900" dirty="0"/>
              <a:t>In this case it is likely that Nick may be given a written warning and require mandatory training on sexual harassment.</a:t>
            </a:r>
          </a:p>
          <a:p>
            <a:r>
              <a:rPr lang="en-US" sz="1900" dirty="0"/>
              <a:t>If you have a situation where there is a conflict on the potential actions/ remediations, be sure to consider all the options, if you are still concerned contact the Legal and Compliance team for advice.</a:t>
            </a:r>
          </a:p>
          <a:p>
            <a:pPr marL="342875" lvl="1" indent="0">
              <a:buNone/>
            </a:pPr>
            <a:endParaRPr lang="en-US" dirty="0"/>
          </a:p>
        </p:txBody>
      </p:sp>
      <p:pic>
        <p:nvPicPr>
          <p:cNvPr id="5" name="Content Placeholder 5">
            <a:extLst>
              <a:ext uri="{FF2B5EF4-FFF2-40B4-BE49-F238E27FC236}">
                <a16:creationId xmlns:a16="http://schemas.microsoft.com/office/drawing/2014/main" id="{8B532FB3-802C-47F9-84AC-E78412339419}"/>
              </a:ext>
            </a:extLst>
          </p:cNvPr>
          <p:cNvPicPr>
            <a:picLocks noGrp="1" noChangeAspect="1"/>
          </p:cNvPicPr>
          <p:nvPr>
            <p:ph sz="half" idx="2"/>
          </p:nvPr>
        </p:nvPicPr>
        <p:blipFill>
          <a:blip r:embed="rId2"/>
          <a:srcRect/>
          <a:stretch/>
        </p:blipFill>
        <p:spPr>
          <a:xfrm>
            <a:off x="4646414" y="1508125"/>
            <a:ext cx="3851672" cy="5135563"/>
          </a:xfrm>
        </p:spPr>
      </p:pic>
    </p:spTree>
    <p:extLst>
      <p:ext uri="{BB962C8B-B14F-4D97-AF65-F5344CB8AC3E}">
        <p14:creationId xmlns:p14="http://schemas.microsoft.com/office/powerpoint/2010/main" val="419727526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4AF0-0D6E-46A1-A2DE-DEF15E5824A3}"/>
              </a:ext>
            </a:extLst>
          </p:cNvPr>
          <p:cNvSpPr>
            <a:spLocks noGrp="1"/>
          </p:cNvSpPr>
          <p:nvPr>
            <p:ph type="title"/>
          </p:nvPr>
        </p:nvSpPr>
        <p:spPr/>
        <p:txBody>
          <a:bodyPr/>
          <a:lstStyle/>
          <a:p>
            <a:r>
              <a:rPr lang="en-GB" sz="2200" b="1" dirty="0"/>
              <a:t>Taking Appropriate Action</a:t>
            </a:r>
            <a:endParaRPr lang="en-US" sz="2200" b="1" dirty="0"/>
          </a:p>
        </p:txBody>
      </p:sp>
      <p:sp>
        <p:nvSpPr>
          <p:cNvPr id="3" name="Content Placeholder 2">
            <a:extLst>
              <a:ext uri="{FF2B5EF4-FFF2-40B4-BE49-F238E27FC236}">
                <a16:creationId xmlns:a16="http://schemas.microsoft.com/office/drawing/2014/main" id="{730FE2D7-FE45-4E26-A4CB-9CD01DAA39BB}"/>
              </a:ext>
            </a:extLst>
          </p:cNvPr>
          <p:cNvSpPr>
            <a:spLocks noGrp="1"/>
          </p:cNvSpPr>
          <p:nvPr>
            <p:ph sz="half" idx="1"/>
          </p:nvPr>
        </p:nvSpPr>
        <p:spPr/>
        <p:txBody>
          <a:bodyPr>
            <a:normAutofit fontScale="85000" lnSpcReduction="20000"/>
          </a:bodyPr>
          <a:lstStyle/>
          <a:p>
            <a:r>
              <a:rPr lang="en-US" dirty="0"/>
              <a:t>Depending on the outcome of the Investigation it is important that the company take appropriate action.</a:t>
            </a:r>
          </a:p>
          <a:p>
            <a:r>
              <a:rPr lang="en-US" dirty="0"/>
              <a:t>If the investigation uncovers wrongdoing the Company must take reasonable and appropriate remedial and disciplinary action depending on the conduct or issues involved</a:t>
            </a:r>
          </a:p>
          <a:p>
            <a:pPr marL="800100" lvl="1" indent="-342900"/>
            <a:r>
              <a:rPr lang="en-US" dirty="0"/>
              <a:t>With respect to the individuals involved</a:t>
            </a:r>
          </a:p>
          <a:p>
            <a:pPr marL="800100" lvl="1" indent="-342900"/>
            <a:r>
              <a:rPr lang="en-US" dirty="0"/>
              <a:t>On a company wide scale if the investigation uncovers a failure to follow or train on company’s Polices.  For example, in an incident of sexual harassment, action should not only be taken with regard to the harasser, but if the investigation concludes that training was inadequate, then executives, managers and employees should all be trained.  </a:t>
            </a:r>
          </a:p>
          <a:p>
            <a:r>
              <a:rPr lang="en-US" dirty="0"/>
              <a:t>Failure to take corrective action is wrong and could prove costly.</a:t>
            </a:r>
          </a:p>
          <a:p>
            <a:r>
              <a:rPr lang="en-US" dirty="0"/>
              <a:t>Ensure remediation is followed through and in a timely manner.</a:t>
            </a:r>
            <a:endParaRPr lang="en-GB" dirty="0"/>
          </a:p>
          <a:p>
            <a:endParaRPr lang="en-US" dirty="0"/>
          </a:p>
        </p:txBody>
      </p:sp>
      <p:pic>
        <p:nvPicPr>
          <p:cNvPr id="6" name="Content Placeholder 5" descr="A picture containing drawing&#10;&#10;Description automatically generated">
            <a:extLst>
              <a:ext uri="{FF2B5EF4-FFF2-40B4-BE49-F238E27FC236}">
                <a16:creationId xmlns:a16="http://schemas.microsoft.com/office/drawing/2014/main" id="{0B2FD33D-B330-4AF7-AC55-D52281130E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9738"/>
          <a:stretch/>
        </p:blipFill>
        <p:spPr>
          <a:xfrm>
            <a:off x="4967856" y="1899138"/>
            <a:ext cx="3776094" cy="3681047"/>
          </a:xfrm>
        </p:spPr>
      </p:pic>
    </p:spTree>
    <p:extLst>
      <p:ext uri="{BB962C8B-B14F-4D97-AF65-F5344CB8AC3E}">
        <p14:creationId xmlns:p14="http://schemas.microsoft.com/office/powerpoint/2010/main" val="623630883"/>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7375-18A5-4500-8775-301F88520B7F}"/>
              </a:ext>
            </a:extLst>
          </p:cNvPr>
          <p:cNvSpPr>
            <a:spLocks noGrp="1"/>
          </p:cNvSpPr>
          <p:nvPr>
            <p:ph type="title"/>
          </p:nvPr>
        </p:nvSpPr>
        <p:spPr/>
        <p:txBody>
          <a:bodyPr/>
          <a:lstStyle/>
          <a:p>
            <a:r>
              <a:rPr lang="en-GB" sz="2200" b="1" dirty="0"/>
              <a:t>Other issues to consider….</a:t>
            </a:r>
            <a:endParaRPr lang="en-US" sz="2200" b="1" dirty="0"/>
          </a:p>
        </p:txBody>
      </p:sp>
      <p:sp>
        <p:nvSpPr>
          <p:cNvPr id="3" name="Content Placeholder 2">
            <a:extLst>
              <a:ext uri="{FF2B5EF4-FFF2-40B4-BE49-F238E27FC236}">
                <a16:creationId xmlns:a16="http://schemas.microsoft.com/office/drawing/2014/main" id="{41DC1235-0D4B-4A1F-A498-F1B724C247BA}"/>
              </a:ext>
            </a:extLst>
          </p:cNvPr>
          <p:cNvSpPr>
            <a:spLocks noGrp="1"/>
          </p:cNvSpPr>
          <p:nvPr>
            <p:ph sz="half" idx="1"/>
          </p:nvPr>
        </p:nvSpPr>
        <p:spPr/>
        <p:txBody>
          <a:bodyPr>
            <a:normAutofit fontScale="92500" lnSpcReduction="20000"/>
          </a:bodyPr>
          <a:lstStyle/>
          <a:p>
            <a:r>
              <a:rPr lang="en-US" dirty="0"/>
              <a:t>Always be cognizant of the federal, state and local laws that could apply to you and the employees.</a:t>
            </a:r>
          </a:p>
          <a:p>
            <a:r>
              <a:rPr lang="en-US" dirty="0"/>
              <a:t>Collective bargaining agreements and laws applying to unionized work forces can change a lot of this. </a:t>
            </a:r>
          </a:p>
          <a:p>
            <a:r>
              <a:rPr lang="en-US" dirty="0"/>
              <a:t>Remember RPM’s reportable events policy. </a:t>
            </a:r>
          </a:p>
          <a:p>
            <a:r>
              <a:rPr lang="en-US" dirty="0"/>
              <a:t>Some activities may involve mandatory government disclosure.</a:t>
            </a:r>
          </a:p>
          <a:p>
            <a:r>
              <a:rPr lang="en-US" dirty="0"/>
              <a:t>Other Countries may and most likely do have much stricter laws to protect employee rights and privacy. </a:t>
            </a:r>
          </a:p>
          <a:p>
            <a:r>
              <a:rPr lang="en-US" dirty="0"/>
              <a:t>Remember the duty to preserve, but also remember company document retention/destruction policy</a:t>
            </a:r>
          </a:p>
          <a:p>
            <a:r>
              <a:rPr lang="en-US" dirty="0"/>
              <a:t>Consider whether there are any red flags during the investigation that may require follow up.</a:t>
            </a:r>
            <a:endParaRPr lang="en-GB" dirty="0"/>
          </a:p>
          <a:p>
            <a:endParaRPr lang="en-US" dirty="0"/>
          </a:p>
        </p:txBody>
      </p:sp>
      <p:pic>
        <p:nvPicPr>
          <p:cNvPr id="5" name="Picture Placeholder 6">
            <a:extLst>
              <a:ext uri="{FF2B5EF4-FFF2-40B4-BE49-F238E27FC236}">
                <a16:creationId xmlns:a16="http://schemas.microsoft.com/office/drawing/2014/main" id="{154BD143-3CC8-43E4-9A36-26DF8C704B0F}"/>
              </a:ext>
            </a:extLst>
          </p:cNvPr>
          <p:cNvPicPr>
            <a:picLocks noChangeAspect="1"/>
          </p:cNvPicPr>
          <p:nvPr/>
        </p:nvPicPr>
        <p:blipFill>
          <a:blip r:embed="rId2">
            <a:extLst>
              <a:ext uri="{28A0092B-C50C-407E-A947-70E740481C1C}">
                <a14:useLocalDpi xmlns:a14="http://schemas.microsoft.com/office/drawing/2010/main" val="0"/>
              </a:ext>
            </a:extLst>
          </a:blip>
          <a:srcRect l="19850" r="19850"/>
          <a:stretch>
            <a:fillRect/>
          </a:stretch>
        </p:blipFill>
        <p:spPr>
          <a:xfrm>
            <a:off x="4965700" y="1828800"/>
            <a:ext cx="3576600" cy="3955600"/>
          </a:xfrm>
          <a:prstGeom prst="rect">
            <a:avLst/>
          </a:prstGeom>
        </p:spPr>
      </p:pic>
    </p:spTree>
    <p:extLst>
      <p:ext uri="{BB962C8B-B14F-4D97-AF65-F5344CB8AC3E}">
        <p14:creationId xmlns:p14="http://schemas.microsoft.com/office/powerpoint/2010/main" val="3506958534"/>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1500" dirty="0"/>
              <a:t>Thank you </a:t>
            </a:r>
            <a:br>
              <a:rPr lang="en-US" sz="1500" dirty="0"/>
            </a:br>
            <a:endParaRPr lang="en-US" dirty="0"/>
          </a:p>
        </p:txBody>
      </p:sp>
      <p:sp>
        <p:nvSpPr>
          <p:cNvPr id="7" name="Text Placeholder 6">
            <a:extLst>
              <a:ext uri="{FF2B5EF4-FFF2-40B4-BE49-F238E27FC236}">
                <a16:creationId xmlns:a16="http://schemas.microsoft.com/office/drawing/2014/main" id="{7C06FC2E-6222-DF41-9FE8-69C5FF940729}"/>
              </a:ext>
            </a:extLst>
          </p:cNvPr>
          <p:cNvSpPr>
            <a:spLocks noGrp="1"/>
          </p:cNvSpPr>
          <p:nvPr>
            <p:ph type="body" idx="1"/>
          </p:nvPr>
        </p:nvSpPr>
        <p:spPr/>
        <p:txBody>
          <a:bodyPr/>
          <a:lstStyle/>
          <a:p>
            <a:endParaRPr lang="en-US" dirty="0"/>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r>
              <a:rPr lang="en-US"/>
              <a:t>[EVENT NAME]  [DATE]</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fld id="{BB5FC4A1-A2DE-4EB5-9A46-57D39B4235EC}" type="slidenum">
              <a:rPr lang="en-US" smtClean="0"/>
              <a:pPr/>
              <a:t>56</a:t>
            </a:fld>
            <a:endParaRPr lang="en-US"/>
          </a:p>
        </p:txBody>
      </p:sp>
    </p:spTree>
    <p:extLst>
      <p:ext uri="{BB962C8B-B14F-4D97-AF65-F5344CB8AC3E}">
        <p14:creationId xmlns:p14="http://schemas.microsoft.com/office/powerpoint/2010/main" val="36062250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0704-DE74-4013-9599-D98A7F316BC0}"/>
              </a:ext>
            </a:extLst>
          </p:cNvPr>
          <p:cNvSpPr>
            <a:spLocks noGrp="1"/>
          </p:cNvSpPr>
          <p:nvPr>
            <p:ph type="title"/>
          </p:nvPr>
        </p:nvSpPr>
        <p:spPr/>
        <p:txBody>
          <a:bodyPr/>
          <a:lstStyle/>
          <a:p>
            <a:r>
              <a:rPr lang="en-US" dirty="0"/>
              <a:t>Investigation Scenario </a:t>
            </a:r>
          </a:p>
        </p:txBody>
      </p:sp>
      <p:pic>
        <p:nvPicPr>
          <p:cNvPr id="6" name="Content Placeholder 5" descr="A person wearing a hard hat&#10;&#10;Description automatically generated with medium confidence">
            <a:extLst>
              <a:ext uri="{FF2B5EF4-FFF2-40B4-BE49-F238E27FC236}">
                <a16:creationId xmlns:a16="http://schemas.microsoft.com/office/drawing/2014/main" id="{6B1902D0-A33D-4198-82BA-D89AD190C221}"/>
              </a:ext>
            </a:extLst>
          </p:cNvPr>
          <p:cNvPicPr>
            <a:picLocks noGrp="1" noChangeAspect="1"/>
          </p:cNvPicPr>
          <p:nvPr>
            <p:ph sz="half" idx="1"/>
          </p:nvPr>
        </p:nvPicPr>
        <p:blipFill>
          <a:blip r:embed="rId2"/>
          <a:stretch>
            <a:fillRect/>
          </a:stretch>
        </p:blipFill>
        <p:spPr>
          <a:xfrm>
            <a:off x="399245" y="3008353"/>
            <a:ext cx="1958708" cy="2611611"/>
          </a:xfrm>
        </p:spPr>
      </p:pic>
      <p:pic>
        <p:nvPicPr>
          <p:cNvPr id="8" name="Content Placeholder 7" descr="A picture containing person, computer&#10;&#10;Description automatically generated">
            <a:extLst>
              <a:ext uri="{FF2B5EF4-FFF2-40B4-BE49-F238E27FC236}">
                <a16:creationId xmlns:a16="http://schemas.microsoft.com/office/drawing/2014/main" id="{131AE258-98DF-4D6B-A416-4B3FB3C48E03}"/>
              </a:ext>
            </a:extLst>
          </p:cNvPr>
          <p:cNvPicPr>
            <a:picLocks noGrp="1" noChangeAspect="1"/>
          </p:cNvPicPr>
          <p:nvPr>
            <p:ph sz="half" idx="2"/>
          </p:nvPr>
        </p:nvPicPr>
        <p:blipFill>
          <a:blip r:embed="rId3"/>
          <a:stretch>
            <a:fillRect/>
          </a:stretch>
        </p:blipFill>
        <p:spPr>
          <a:xfrm>
            <a:off x="6814802" y="3297173"/>
            <a:ext cx="1788343" cy="2384458"/>
          </a:xfrm>
        </p:spPr>
      </p:pic>
      <p:sp>
        <p:nvSpPr>
          <p:cNvPr id="9" name="TextBox 8">
            <a:extLst>
              <a:ext uri="{FF2B5EF4-FFF2-40B4-BE49-F238E27FC236}">
                <a16:creationId xmlns:a16="http://schemas.microsoft.com/office/drawing/2014/main" id="{3065D724-9965-4678-9EC1-E1BD667D03C8}"/>
              </a:ext>
            </a:extLst>
          </p:cNvPr>
          <p:cNvSpPr txBox="1"/>
          <p:nvPr/>
        </p:nvSpPr>
        <p:spPr>
          <a:xfrm>
            <a:off x="727969" y="1722268"/>
            <a:ext cx="7686566" cy="646331"/>
          </a:xfrm>
          <a:prstGeom prst="rect">
            <a:avLst/>
          </a:prstGeom>
          <a:noFill/>
        </p:spPr>
        <p:txBody>
          <a:bodyPr wrap="square" rtlCol="0">
            <a:spAutoFit/>
          </a:bodyPr>
          <a:lstStyle/>
          <a:p>
            <a:r>
              <a:rPr lang="en-US" dirty="0"/>
              <a:t>Catherine is a Plant Operator in one of our facilities, she goes to see Joyce the HR Manager to raise a concern:</a:t>
            </a:r>
          </a:p>
        </p:txBody>
      </p:sp>
      <p:sp>
        <p:nvSpPr>
          <p:cNvPr id="3" name="Speech Bubble: Rectangle 2">
            <a:extLst>
              <a:ext uri="{FF2B5EF4-FFF2-40B4-BE49-F238E27FC236}">
                <a16:creationId xmlns:a16="http://schemas.microsoft.com/office/drawing/2014/main" id="{8AF34338-900D-493B-B296-D64DA489CD00}"/>
              </a:ext>
            </a:extLst>
          </p:cNvPr>
          <p:cNvSpPr/>
          <p:nvPr/>
        </p:nvSpPr>
        <p:spPr>
          <a:xfrm>
            <a:off x="2866249" y="4971495"/>
            <a:ext cx="3585681" cy="1192999"/>
          </a:xfrm>
          <a:prstGeom prst="wedgeRectCallout">
            <a:avLst>
              <a:gd name="adj1" fmla="val 58823"/>
              <a:gd name="adj2" fmla="val -22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“Thanks for letting me know I will ask Brad about it”</a:t>
            </a:r>
          </a:p>
        </p:txBody>
      </p:sp>
      <p:sp>
        <p:nvSpPr>
          <p:cNvPr id="7" name="Speech Bubble: Rectangle 6">
            <a:extLst>
              <a:ext uri="{FF2B5EF4-FFF2-40B4-BE49-F238E27FC236}">
                <a16:creationId xmlns:a16="http://schemas.microsoft.com/office/drawing/2014/main" id="{1655C947-BE41-4262-8607-AD92F8E011B2}"/>
              </a:ext>
            </a:extLst>
          </p:cNvPr>
          <p:cNvSpPr/>
          <p:nvPr/>
        </p:nvSpPr>
        <p:spPr>
          <a:xfrm>
            <a:off x="2720825" y="2580653"/>
            <a:ext cx="3585681" cy="1920875"/>
          </a:xfrm>
          <a:prstGeom prst="wedgeRectCallout">
            <a:avLst>
              <a:gd name="adj1" fmla="val -60088"/>
              <a:gd name="adj2" fmla="val 21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want to raise an issue, my workstation has been moved by Brad to Station 5, I don’t really like being at the new station it is next to Nick and he stares at me”</a:t>
            </a:r>
          </a:p>
        </p:txBody>
      </p:sp>
    </p:spTree>
    <p:extLst>
      <p:ext uri="{BB962C8B-B14F-4D97-AF65-F5344CB8AC3E}">
        <p14:creationId xmlns:p14="http://schemas.microsoft.com/office/powerpoint/2010/main" val="429054003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0704-DE74-4013-9599-D98A7F316BC0}"/>
              </a:ext>
            </a:extLst>
          </p:cNvPr>
          <p:cNvSpPr>
            <a:spLocks noGrp="1"/>
          </p:cNvSpPr>
          <p:nvPr>
            <p:ph type="title"/>
          </p:nvPr>
        </p:nvSpPr>
        <p:spPr/>
        <p:txBody>
          <a:bodyPr/>
          <a:lstStyle/>
          <a:p>
            <a:r>
              <a:rPr lang="en-US" dirty="0"/>
              <a:t>Investigation Scenario </a:t>
            </a:r>
          </a:p>
        </p:txBody>
      </p:sp>
      <p:pic>
        <p:nvPicPr>
          <p:cNvPr id="6" name="Content Placeholder 5">
            <a:extLst>
              <a:ext uri="{FF2B5EF4-FFF2-40B4-BE49-F238E27FC236}">
                <a16:creationId xmlns:a16="http://schemas.microsoft.com/office/drawing/2014/main" id="{6B1902D0-A33D-4198-82BA-D89AD190C221}"/>
              </a:ext>
            </a:extLst>
          </p:cNvPr>
          <p:cNvPicPr>
            <a:picLocks noGrp="1" noChangeAspect="1"/>
          </p:cNvPicPr>
          <p:nvPr>
            <p:ph sz="half" idx="1"/>
          </p:nvPr>
        </p:nvPicPr>
        <p:blipFill>
          <a:blip r:embed="rId2"/>
          <a:srcRect/>
          <a:stretch/>
        </p:blipFill>
        <p:spPr>
          <a:xfrm>
            <a:off x="516099" y="2868004"/>
            <a:ext cx="1713753" cy="2285004"/>
          </a:xfrm>
        </p:spPr>
      </p:pic>
      <p:pic>
        <p:nvPicPr>
          <p:cNvPr id="8" name="Content Placeholder 7" descr="A picture containing person, computer&#10;&#10;Description automatically generated">
            <a:extLst>
              <a:ext uri="{FF2B5EF4-FFF2-40B4-BE49-F238E27FC236}">
                <a16:creationId xmlns:a16="http://schemas.microsoft.com/office/drawing/2014/main" id="{131AE258-98DF-4D6B-A416-4B3FB3C48E03}"/>
              </a:ext>
            </a:extLst>
          </p:cNvPr>
          <p:cNvPicPr>
            <a:picLocks noGrp="1" noChangeAspect="1"/>
          </p:cNvPicPr>
          <p:nvPr>
            <p:ph sz="half" idx="2"/>
          </p:nvPr>
        </p:nvPicPr>
        <p:blipFill>
          <a:blip r:embed="rId3"/>
          <a:stretch>
            <a:fillRect/>
          </a:stretch>
        </p:blipFill>
        <p:spPr>
          <a:xfrm>
            <a:off x="6914147" y="3316069"/>
            <a:ext cx="1713753" cy="2285004"/>
          </a:xfrm>
        </p:spPr>
      </p:pic>
      <p:sp>
        <p:nvSpPr>
          <p:cNvPr id="9" name="TextBox 8">
            <a:extLst>
              <a:ext uri="{FF2B5EF4-FFF2-40B4-BE49-F238E27FC236}">
                <a16:creationId xmlns:a16="http://schemas.microsoft.com/office/drawing/2014/main" id="{3065D724-9965-4678-9EC1-E1BD667D03C8}"/>
              </a:ext>
            </a:extLst>
          </p:cNvPr>
          <p:cNvSpPr txBox="1"/>
          <p:nvPr/>
        </p:nvSpPr>
        <p:spPr>
          <a:xfrm>
            <a:off x="426128" y="1560417"/>
            <a:ext cx="8389099" cy="369332"/>
          </a:xfrm>
          <a:prstGeom prst="rect">
            <a:avLst/>
          </a:prstGeom>
          <a:noFill/>
        </p:spPr>
        <p:txBody>
          <a:bodyPr wrap="square" rtlCol="0">
            <a:spAutoFit/>
          </a:bodyPr>
          <a:lstStyle/>
          <a:p>
            <a:r>
              <a:rPr lang="en-US" dirty="0"/>
              <a:t>Joyce calls Brad to discuss Catherine’s complaint and explains Catherine’s concerns:</a:t>
            </a:r>
          </a:p>
        </p:txBody>
      </p:sp>
      <p:sp>
        <p:nvSpPr>
          <p:cNvPr id="3" name="Speech Bubble: Rectangle 2">
            <a:extLst>
              <a:ext uri="{FF2B5EF4-FFF2-40B4-BE49-F238E27FC236}">
                <a16:creationId xmlns:a16="http://schemas.microsoft.com/office/drawing/2014/main" id="{1565EADE-59E9-4E5F-A973-5E410DD8585A}"/>
              </a:ext>
            </a:extLst>
          </p:cNvPr>
          <p:cNvSpPr/>
          <p:nvPr/>
        </p:nvSpPr>
        <p:spPr>
          <a:xfrm>
            <a:off x="2830530" y="2061063"/>
            <a:ext cx="3482939" cy="1736332"/>
          </a:xfrm>
          <a:prstGeom prst="wedgeRectCallout">
            <a:avLst>
              <a:gd name="adj1" fmla="val -67441"/>
              <a:gd name="adj2" fmla="val 216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moved Catherine to station 5 as she was not being very productive, Nick is one of my best guys he has been here for over 10 years, and he can keep an eye on her”</a:t>
            </a:r>
          </a:p>
        </p:txBody>
      </p:sp>
      <p:sp>
        <p:nvSpPr>
          <p:cNvPr id="4" name="Speech Bubble: Rectangle 3">
            <a:extLst>
              <a:ext uri="{FF2B5EF4-FFF2-40B4-BE49-F238E27FC236}">
                <a16:creationId xmlns:a16="http://schemas.microsoft.com/office/drawing/2014/main" id="{40A2159D-DCAF-479D-960E-EBE44A6F144E}"/>
              </a:ext>
            </a:extLst>
          </p:cNvPr>
          <p:cNvSpPr/>
          <p:nvPr/>
        </p:nvSpPr>
        <p:spPr>
          <a:xfrm>
            <a:off x="2830530" y="4224335"/>
            <a:ext cx="3482939" cy="1376738"/>
          </a:xfrm>
          <a:prstGeom prst="wedgeRectCallout">
            <a:avLst>
              <a:gd name="adj1" fmla="val 67958"/>
              <a:gd name="adj2" fmla="val -24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“Thanks for filling me in on the situation with Catherine’s performance, I will close the issue”</a:t>
            </a:r>
            <a:endParaRPr lang="en-US" dirty="0"/>
          </a:p>
        </p:txBody>
      </p:sp>
      <p:sp>
        <p:nvSpPr>
          <p:cNvPr id="10" name="TextBox 9">
            <a:extLst>
              <a:ext uri="{FF2B5EF4-FFF2-40B4-BE49-F238E27FC236}">
                <a16:creationId xmlns:a16="http://schemas.microsoft.com/office/drawing/2014/main" id="{E69E12F5-8A00-4A9C-A413-A22C4A5882D7}"/>
              </a:ext>
            </a:extLst>
          </p:cNvPr>
          <p:cNvSpPr txBox="1"/>
          <p:nvPr/>
        </p:nvSpPr>
        <p:spPr>
          <a:xfrm>
            <a:off x="426128" y="5951908"/>
            <a:ext cx="8291744" cy="646331"/>
          </a:xfrm>
          <a:prstGeom prst="rect">
            <a:avLst/>
          </a:prstGeom>
          <a:noFill/>
        </p:spPr>
        <p:txBody>
          <a:bodyPr wrap="square" rtlCol="0">
            <a:spAutoFit/>
          </a:bodyPr>
          <a:lstStyle/>
          <a:p>
            <a:r>
              <a:rPr lang="en-US" dirty="0"/>
              <a:t>Joyce puts the incident down to a small disagreement, she does not document the issue and does not provide feedback to Catherine</a:t>
            </a:r>
          </a:p>
        </p:txBody>
      </p:sp>
    </p:spTree>
    <p:extLst>
      <p:ext uri="{BB962C8B-B14F-4D97-AF65-F5344CB8AC3E}">
        <p14:creationId xmlns:p14="http://schemas.microsoft.com/office/powerpoint/2010/main" val="252258908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pPr marL="0" indent="0">
              <a:buNone/>
            </a:pPr>
            <a:r>
              <a:rPr lang="en-US" dirty="0"/>
              <a:t>POLLING QUESTION 1</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lstStyle/>
          <a:p>
            <a:pPr marL="0" indent="0">
              <a:buNone/>
            </a:pPr>
            <a:r>
              <a:rPr lang="en-US" dirty="0"/>
              <a:t>Do you think Joyce did anything wrong in this scenario?</a:t>
            </a:r>
          </a:p>
          <a:p>
            <a:pPr marL="0" indent="0">
              <a:buNone/>
            </a:pPr>
            <a:endParaRPr lang="en-US" dirty="0"/>
          </a:p>
          <a:p>
            <a:pPr marL="457200" indent="-457200">
              <a:buFont typeface="+mj-lt"/>
              <a:buAutoNum type="arabicPeriod"/>
            </a:pPr>
            <a:r>
              <a:rPr lang="en-US" dirty="0"/>
              <a:t>She did not fully evaluate if an investigation was needed</a:t>
            </a:r>
          </a:p>
          <a:p>
            <a:pPr marL="457200" indent="-457200">
              <a:buFont typeface="+mj-lt"/>
              <a:buAutoNum type="arabicPeriod"/>
            </a:pPr>
            <a:r>
              <a:rPr lang="en-US" dirty="0"/>
              <a:t>She did not document the complaint</a:t>
            </a:r>
          </a:p>
          <a:p>
            <a:pPr marL="457200" indent="-457200">
              <a:buFont typeface="+mj-lt"/>
              <a:buAutoNum type="arabicPeriod"/>
            </a:pPr>
            <a:r>
              <a:rPr lang="en-US" dirty="0"/>
              <a:t>She did not report back to Catherine</a:t>
            </a:r>
          </a:p>
          <a:p>
            <a:pPr marL="457200" indent="-457200">
              <a:buFont typeface="+mj-lt"/>
              <a:buAutoNum type="arabicPeriod"/>
            </a:pPr>
            <a:r>
              <a:rPr lang="en-US" dirty="0"/>
              <a:t>All of the above</a:t>
            </a:r>
          </a:p>
          <a:p>
            <a:pPr marL="0" indent="0">
              <a:buNone/>
            </a:pPr>
            <a:endParaRPr lang="en-US" dirty="0"/>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rcRect/>
          <a:stretch/>
        </p:blipFill>
        <p:spPr>
          <a:xfrm>
            <a:off x="4646414" y="1508125"/>
            <a:ext cx="3851672" cy="5135562"/>
          </a:xfrm>
        </p:spPr>
      </p:pic>
    </p:spTree>
    <p:extLst>
      <p:ext uri="{BB962C8B-B14F-4D97-AF65-F5344CB8AC3E}">
        <p14:creationId xmlns:p14="http://schemas.microsoft.com/office/powerpoint/2010/main" val="161828766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B408-154C-4BA3-8B95-C2A5917B61D3}"/>
              </a:ext>
            </a:extLst>
          </p:cNvPr>
          <p:cNvSpPr>
            <a:spLocks noGrp="1"/>
          </p:cNvSpPr>
          <p:nvPr>
            <p:ph type="title"/>
          </p:nvPr>
        </p:nvSpPr>
        <p:spPr/>
        <p:txBody>
          <a:bodyPr/>
          <a:lstStyle/>
          <a:p>
            <a:r>
              <a:rPr lang="en-US" dirty="0"/>
              <a:t>POLLING QUESTION 1 - ANSWER</a:t>
            </a:r>
          </a:p>
        </p:txBody>
      </p:sp>
      <p:sp>
        <p:nvSpPr>
          <p:cNvPr id="3" name="Content Placeholder 2">
            <a:extLst>
              <a:ext uri="{FF2B5EF4-FFF2-40B4-BE49-F238E27FC236}">
                <a16:creationId xmlns:a16="http://schemas.microsoft.com/office/drawing/2014/main" id="{2D0A8E7E-B78E-4A73-8DDB-E0AC4AE0F969}"/>
              </a:ext>
            </a:extLst>
          </p:cNvPr>
          <p:cNvSpPr>
            <a:spLocks noGrp="1"/>
          </p:cNvSpPr>
          <p:nvPr>
            <p:ph sz="half" idx="1"/>
          </p:nvPr>
        </p:nvSpPr>
        <p:spPr/>
        <p:txBody>
          <a:bodyPr>
            <a:normAutofit fontScale="92500" lnSpcReduction="20000"/>
          </a:bodyPr>
          <a:lstStyle/>
          <a:p>
            <a:pPr marL="0" indent="0">
              <a:buNone/>
            </a:pPr>
            <a:r>
              <a:rPr lang="en-US" dirty="0"/>
              <a:t>Correct answer would be 4 – All of the above</a:t>
            </a:r>
          </a:p>
          <a:p>
            <a:pPr marL="0" indent="0">
              <a:buNone/>
            </a:pPr>
            <a:endParaRPr lang="en-US" dirty="0"/>
          </a:p>
          <a:p>
            <a:pPr marL="0" indent="0">
              <a:buNone/>
            </a:pPr>
            <a:r>
              <a:rPr lang="en-US" dirty="0"/>
              <a:t>Joyce could have handled the situation better by:</a:t>
            </a:r>
          </a:p>
          <a:p>
            <a:r>
              <a:rPr lang="en-US" dirty="0"/>
              <a:t>Documenting the complaint</a:t>
            </a:r>
          </a:p>
          <a:p>
            <a:r>
              <a:rPr lang="en-US" dirty="0"/>
              <a:t>Discussing the complaint further with Catherine to see if further investigation was needed</a:t>
            </a:r>
          </a:p>
          <a:p>
            <a:r>
              <a:rPr lang="en-US" dirty="0"/>
              <a:t>Reporting back to Catherine</a:t>
            </a:r>
          </a:p>
          <a:p>
            <a:r>
              <a:rPr lang="en-US" dirty="0"/>
              <a:t>Reviewing the personnel files of the employees, was there any note of performance issues for Catherine, or previous concerns in relation to Nick’s </a:t>
            </a:r>
            <a:r>
              <a:rPr lang="en-US" dirty="0" err="1"/>
              <a:t>behaviour</a:t>
            </a:r>
            <a:r>
              <a:rPr lang="en-US" dirty="0"/>
              <a:t>?</a:t>
            </a:r>
          </a:p>
          <a:p>
            <a:pPr marL="0" indent="0">
              <a:buNone/>
            </a:pPr>
            <a:endParaRPr lang="en-US" dirty="0"/>
          </a:p>
          <a:p>
            <a:pPr marL="0" indent="0">
              <a:buNone/>
            </a:pPr>
            <a:r>
              <a:rPr lang="en-US" dirty="0"/>
              <a:t>Joyce likely relied too heavily on Brad’s opinion and his comment on poor performance.</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5" descr="A picture containing person, computer&#10;&#10;Description automatically generated">
            <a:extLst>
              <a:ext uri="{FF2B5EF4-FFF2-40B4-BE49-F238E27FC236}">
                <a16:creationId xmlns:a16="http://schemas.microsoft.com/office/drawing/2014/main" id="{E09A91E6-4FD5-4B4D-AC26-48BD26300DC6}"/>
              </a:ext>
            </a:extLst>
          </p:cNvPr>
          <p:cNvPicPr>
            <a:picLocks noGrp="1" noChangeAspect="1"/>
          </p:cNvPicPr>
          <p:nvPr>
            <p:ph sz="half" idx="2"/>
          </p:nvPr>
        </p:nvPicPr>
        <p:blipFill>
          <a:blip r:embed="rId2"/>
          <a:stretch>
            <a:fillRect/>
          </a:stretch>
        </p:blipFill>
        <p:spPr>
          <a:xfrm>
            <a:off x="4646414" y="1508125"/>
            <a:ext cx="3851672" cy="5135563"/>
          </a:xfrm>
        </p:spPr>
      </p:pic>
      <p:pic>
        <p:nvPicPr>
          <p:cNvPr id="5" name="Content Placeholder 5">
            <a:extLst>
              <a:ext uri="{FF2B5EF4-FFF2-40B4-BE49-F238E27FC236}">
                <a16:creationId xmlns:a16="http://schemas.microsoft.com/office/drawing/2014/main" id="{CCFFC537-ECBC-4558-A434-0F92B39C7BE5}"/>
              </a:ext>
            </a:extLst>
          </p:cNvPr>
          <p:cNvPicPr>
            <a:picLocks noChangeAspect="1"/>
          </p:cNvPicPr>
          <p:nvPr/>
        </p:nvPicPr>
        <p:blipFill>
          <a:blip r:embed="rId3"/>
          <a:srcRect/>
          <a:stretch/>
        </p:blipFill>
        <p:spPr>
          <a:xfrm>
            <a:off x="4646414" y="1508125"/>
            <a:ext cx="3851672" cy="5135562"/>
          </a:xfrm>
          <a:prstGeom prst="rect">
            <a:avLst/>
          </a:prstGeom>
        </p:spPr>
      </p:pic>
    </p:spTree>
    <p:extLst>
      <p:ext uri="{BB962C8B-B14F-4D97-AF65-F5344CB8AC3E}">
        <p14:creationId xmlns:p14="http://schemas.microsoft.com/office/powerpoint/2010/main" val="248341126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LIik6J0SZG7_0mBG8Xg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mcjQMEtRZ.C8u5DBhCDU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F96E28B07F0843A24868D5892D9312" ma:contentTypeVersion="13" ma:contentTypeDescription="Create a new document." ma:contentTypeScope="" ma:versionID="fdc5c7b40d13f702e26f0107c8f10381">
  <xsd:schema xmlns:xsd="http://www.w3.org/2001/XMLSchema" xmlns:xs="http://www.w3.org/2001/XMLSchema" xmlns:p="http://schemas.microsoft.com/office/2006/metadata/properties" xmlns:ns3="f8d36d2f-c42f-4f1f-9b2f-abc69cc7a5ad" xmlns:ns4="2f06a283-6e2a-4468-871b-e6c63acdb121" targetNamespace="http://schemas.microsoft.com/office/2006/metadata/properties" ma:root="true" ma:fieldsID="c780319db15f1fda57dcccbb73b17ad5" ns3:_="" ns4:_="">
    <xsd:import namespace="f8d36d2f-c42f-4f1f-9b2f-abc69cc7a5ad"/>
    <xsd:import namespace="2f06a283-6e2a-4468-871b-e6c63acdb1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6d2f-c42f-4f1f-9b2f-abc69cc7a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6a283-6e2a-4468-871b-e6c63acdb1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480F10-BE65-4D28-A54D-405435C8ED72}">
  <ds:schemaRefs>
    <ds:schemaRef ds:uri="http://schemas.microsoft.com/sharepoint/v3/contenttype/forms"/>
  </ds:schemaRefs>
</ds:datastoreItem>
</file>

<file path=customXml/itemProps2.xml><?xml version="1.0" encoding="utf-8"?>
<ds:datastoreItem xmlns:ds="http://schemas.openxmlformats.org/officeDocument/2006/customXml" ds:itemID="{FF5C9E87-8E26-4A6C-9B31-CF773D11F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6d2f-c42f-4f1f-9b2f-abc69cc7a5ad"/>
    <ds:schemaRef ds:uri="2f06a283-6e2a-4468-871b-e6c63acdb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6CADE9-4D3D-4C64-A002-EFFA1FA05E14}">
  <ds:schemaRefs>
    <ds:schemaRef ds:uri="http://purl.org/dc/dcmitype/"/>
    <ds:schemaRef ds:uri="f8d36d2f-c42f-4f1f-9b2f-abc69cc7a5ad"/>
    <ds:schemaRef ds:uri="http://purl.org/dc/elements/1.1/"/>
    <ds:schemaRef ds:uri="http://schemas.openxmlformats.org/package/2006/metadata/core-properties"/>
    <ds:schemaRef ds:uri="http://www.w3.org/XML/1998/namespace"/>
    <ds:schemaRef ds:uri="http://schemas.microsoft.com/office/2006/documentManagement/types"/>
    <ds:schemaRef ds:uri="2f06a283-6e2a-4468-871b-e6c63acdb121"/>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RPM IR PPT Standard - DRAFT - 12.14.18</Template>
  <TotalTime>5212</TotalTime>
  <Words>6347</Words>
  <Application>Microsoft Office PowerPoint</Application>
  <PresentationFormat>On-screen Show (4:3)</PresentationFormat>
  <Paragraphs>532</Paragraphs>
  <Slides>56</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Calibri</vt:lpstr>
      <vt:lpstr>Calibri (Body)</vt:lpstr>
      <vt:lpstr>Calibri Light</vt:lpstr>
      <vt:lpstr>Office Theme</vt:lpstr>
      <vt:lpstr>think-cell Slide</vt:lpstr>
      <vt:lpstr>PowerPoint Presentation</vt:lpstr>
      <vt:lpstr>Presentation Format  </vt:lpstr>
      <vt:lpstr>POLLING INSTRUCTIONS</vt:lpstr>
      <vt:lpstr>Internal Investigations - Triggers</vt:lpstr>
      <vt:lpstr>Investigation Scenario </vt:lpstr>
      <vt:lpstr>Investigation Scenario </vt:lpstr>
      <vt:lpstr>Investigation Scenario </vt:lpstr>
      <vt:lpstr>POLLING QUESTION 1</vt:lpstr>
      <vt:lpstr>POLLING QUESTION 1 - ANSWER</vt:lpstr>
      <vt:lpstr>Investigation Scenario – 4 weeks later </vt:lpstr>
      <vt:lpstr>POLLING QUESTION 2</vt:lpstr>
      <vt:lpstr>Reportable Event – if and when to submit?</vt:lpstr>
      <vt:lpstr>POLLING QUESTION 2 - ANSWER</vt:lpstr>
      <vt:lpstr>Investigation Scenario</vt:lpstr>
      <vt:lpstr>POLLING QUESTION 3</vt:lpstr>
      <vt:lpstr>The Investigator – who should it be?</vt:lpstr>
      <vt:lpstr>The Investigator – Unconscious Bias</vt:lpstr>
      <vt:lpstr>POLLING QUESTION 3 - ANSWER</vt:lpstr>
      <vt:lpstr>Internal Investigation  The Game Plan</vt:lpstr>
      <vt:lpstr>POLLING QUESTION 4</vt:lpstr>
      <vt:lpstr>Document and Physical Evidence Review</vt:lpstr>
      <vt:lpstr>POLLING QUESTION 4 - ANSWER</vt:lpstr>
      <vt:lpstr>POLLING QUESTION 5</vt:lpstr>
      <vt:lpstr>Interviewing</vt:lpstr>
      <vt:lpstr>POLLING QUESTION 5 - ANSWER</vt:lpstr>
      <vt:lpstr>Interviewing</vt:lpstr>
      <vt:lpstr>Investigation Scenario – Catherine’s interview</vt:lpstr>
      <vt:lpstr>Investigation Scenario – Catherine’s interview</vt:lpstr>
      <vt:lpstr>OPEN TEXT QUESTION 1</vt:lpstr>
      <vt:lpstr>Interviewing</vt:lpstr>
      <vt:lpstr>Investigation Scenario - Stephanie’s Interview</vt:lpstr>
      <vt:lpstr>POLLING QUESTION 6</vt:lpstr>
      <vt:lpstr>Interviewing</vt:lpstr>
      <vt:lpstr>POLLING QUESTION 6 - ANSWER</vt:lpstr>
      <vt:lpstr>Investigation Scenario - Stephanie’s Interview</vt:lpstr>
      <vt:lpstr>POLLING QUESTION 7</vt:lpstr>
      <vt:lpstr>Assessing Witness Credibility </vt:lpstr>
      <vt:lpstr>POLLING QUESTION 7 - ANSWER</vt:lpstr>
      <vt:lpstr>Records Review  </vt:lpstr>
      <vt:lpstr>Investigation Scenario - Mario’s Interview</vt:lpstr>
      <vt:lpstr>Investigation Scenario - Brad’s Interview Preparation</vt:lpstr>
      <vt:lpstr>Investigation Scenario - Brad’s Interview</vt:lpstr>
      <vt:lpstr>Open Text Question 2</vt:lpstr>
      <vt:lpstr>Investigation Scenario - Nick’s Interview</vt:lpstr>
      <vt:lpstr>Investigation Scenario - Nick’s Interview</vt:lpstr>
      <vt:lpstr>POLLING QUESTION 8 </vt:lpstr>
      <vt:lpstr>Non-Retaliation Policy </vt:lpstr>
      <vt:lpstr>POLLING QUESTION 8 - Answer </vt:lpstr>
      <vt:lpstr>Preparing the Report </vt:lpstr>
      <vt:lpstr>Preparing the Report</vt:lpstr>
      <vt:lpstr>POLLING QUESTION 9 </vt:lpstr>
      <vt:lpstr>Preparing the Report</vt:lpstr>
      <vt:lpstr>POLLING QUESTION 9 - Answer </vt:lpstr>
      <vt:lpstr>Taking Appropriate Action</vt:lpstr>
      <vt:lpstr>Other issues to consider….</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DeChant</dc:creator>
  <cp:lastModifiedBy>Renette Faehner</cp:lastModifiedBy>
  <cp:revision>34</cp:revision>
  <cp:lastPrinted>2022-04-18T17:16:50Z</cp:lastPrinted>
  <dcterms:created xsi:type="dcterms:W3CDTF">2018-12-18T18:53:57Z</dcterms:created>
  <dcterms:modified xsi:type="dcterms:W3CDTF">2022-04-22T17:07:21Z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0x01010078F96E28B07F0843A24868D5892D9312</vt:lpwstr>
  </property>
  <property fmtid="{D5CDD505-2E9C-101B-9397-08002B2CF9AE}" pid="3" name="MSIP_Label_de496337-7d0d-4499-b21b-20c303660c33_Enabled">
    <vt:lpwstr>true</vt:lpwstr>
  </property>
  <property fmtid="{D5CDD505-2E9C-101B-9397-08002B2CF9AE}" pid="4" name="MSIP_Label_de496337-7d0d-4499-b21b-20c303660c33_SetDate">
    <vt:lpwstr>2022-04-05T20:30:42Z</vt:lpwstr>
  </property>
  <property fmtid="{D5CDD505-2E9C-101B-9397-08002B2CF9AE}" pid="5" name="MSIP_Label_de496337-7d0d-4499-b21b-20c303660c33_Method">
    <vt:lpwstr>Privileged</vt:lpwstr>
  </property>
  <property fmtid="{D5CDD505-2E9C-101B-9397-08002B2CF9AE}" pid="6" name="MSIP_Label_de496337-7d0d-4499-b21b-20c303660c33_Name">
    <vt:lpwstr>General</vt:lpwstr>
  </property>
  <property fmtid="{D5CDD505-2E9C-101B-9397-08002B2CF9AE}" pid="7" name="MSIP_Label_de496337-7d0d-4499-b21b-20c303660c33_SiteId">
    <vt:lpwstr>d35f1660-aa64-4c3d-9852-eb0873f81a5d</vt:lpwstr>
  </property>
  <property fmtid="{D5CDD505-2E9C-101B-9397-08002B2CF9AE}" pid="8" name="MSIP_Label_de496337-7d0d-4499-b21b-20c303660c33_ActionId">
    <vt:lpwstr>df36f30c-7393-451b-9b88-d01967b9709f</vt:lpwstr>
  </property>
  <property fmtid="{D5CDD505-2E9C-101B-9397-08002B2CF9AE}" pid="9" name="MSIP_Label_de496337-7d0d-4499-b21b-20c303660c33_ContentBits">
    <vt:lpwstr>0</vt:lpwstr>
  </property>
</Properties>
</file>