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798" r:id="rId6"/>
    <p:sldId id="813" r:id="rId7"/>
    <p:sldId id="799" r:id="rId8"/>
    <p:sldId id="817" r:id="rId9"/>
    <p:sldId id="824" r:id="rId10"/>
    <p:sldId id="800" r:id="rId11"/>
    <p:sldId id="816" r:id="rId12"/>
    <p:sldId id="818" r:id="rId13"/>
    <p:sldId id="814" r:id="rId14"/>
    <p:sldId id="822" r:id="rId15"/>
    <p:sldId id="823" r:id="rId16"/>
    <p:sldId id="819" r:id="rId17"/>
    <p:sldId id="821" r:id="rId18"/>
    <p:sldId id="825" r:id="rId19"/>
    <p:sldId id="815" r:id="rId20"/>
    <p:sldId id="826" r:id="rId21"/>
  </p:sldIdLst>
  <p:sldSz cx="9144000" cy="6858000" type="screen4x3"/>
  <p:notesSz cx="7010400" cy="923607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916" userDrawn="1">
          <p15:clr>
            <a:srgbClr val="A4A3A4"/>
          </p15:clr>
        </p15:guide>
        <p15:guide id="3" orient="horz" pos="4320" userDrawn="1">
          <p15:clr>
            <a:srgbClr val="A4A3A4"/>
          </p15:clr>
        </p15:guide>
        <p15:guide id="4" orient="horz" userDrawn="1">
          <p15:clr>
            <a:srgbClr val="A4A3A4"/>
          </p15:clr>
        </p15:guide>
        <p15:guide id="6"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illette" initials="BG" lastIdx="2" clrIdx="0">
    <p:extLst>
      <p:ext uri="{19B8F6BF-5375-455C-9EA6-DF929625EA0E}">
        <p15:presenceInfo xmlns:p15="http://schemas.microsoft.com/office/powerpoint/2012/main" userId="Bryan Gillette" providerId="None"/>
      </p:ext>
    </p:extLst>
  </p:cmAuthor>
  <p:cmAuthor id="2" name="Bryan Gillette" initials="BG [2]" lastIdx="2" clrIdx="1">
    <p:extLst>
      <p:ext uri="{19B8F6BF-5375-455C-9EA6-DF929625EA0E}">
        <p15:presenceInfo xmlns:p15="http://schemas.microsoft.com/office/powerpoint/2012/main" userId="S::bgillette@rpminc.com::d9e3d63e-947d-4fcc-a26a-60c96cd17a16" providerId="AD"/>
      </p:ext>
    </p:extLst>
  </p:cmAuthor>
  <p:cmAuthor id="3" name="Cheriece Boyd" initials="CB" lastIdx="14" clrIdx="2">
    <p:extLst>
      <p:ext uri="{19B8F6BF-5375-455C-9EA6-DF929625EA0E}">
        <p15:presenceInfo xmlns:p15="http://schemas.microsoft.com/office/powerpoint/2012/main" userId="S::cboyd@rpminc.com::86f3a06b-48ec-406d-91fb-5104be9bc3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BEEE6"/>
    <a:srgbClr val="F2F2F2"/>
    <a:srgbClr val="FF3300"/>
    <a:srgbClr val="A5A5A5"/>
    <a:srgbClr val="70AD47"/>
    <a:srgbClr val="92D050"/>
    <a:srgbClr val="B0A986"/>
    <a:srgbClr val="EDE4B6"/>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657FE-A926-40AD-ABA7-8FFF63A6E00D}" v="11" dt="2022-04-08T13:53:10.3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autoAdjust="0"/>
    <p:restoredTop sz="95280" autoAdjust="0"/>
  </p:normalViewPr>
  <p:slideViewPr>
    <p:cSldViewPr snapToGrid="0">
      <p:cViewPr varScale="1">
        <p:scale>
          <a:sx n="114" d="100"/>
          <a:sy n="114" d="100"/>
        </p:scale>
        <p:origin x="1230" y="102"/>
      </p:cViewPr>
      <p:guideLst>
        <p:guide orient="horz" pos="2136"/>
        <p:guide pos="2916"/>
        <p:guide orient="horz" pos="4320"/>
        <p:guide orient="horz"/>
        <p:guide pos="5760"/>
      </p:guideLst>
    </p:cSldViewPr>
  </p:slideViewPr>
  <p:outlineViewPr>
    <p:cViewPr>
      <p:scale>
        <a:sx n="33" d="100"/>
        <a:sy n="33" d="100"/>
      </p:scale>
      <p:origin x="0" y="-108192"/>
    </p:cViewPr>
  </p:outlineViewPr>
  <p:notesTextViewPr>
    <p:cViewPr>
      <p:scale>
        <a:sx n="125" d="100"/>
        <a:sy n="125" d="100"/>
      </p:scale>
      <p:origin x="0" y="0"/>
    </p:cViewPr>
  </p:notesTextViewPr>
  <p:sorterViewPr>
    <p:cViewPr>
      <p:scale>
        <a:sx n="50" d="100"/>
        <a:sy n="50" d="100"/>
      </p:scale>
      <p:origin x="0" y="-2184"/>
    </p:cViewPr>
  </p:sorterViewPr>
  <p:notesViewPr>
    <p:cSldViewPr snapToGrid="0">
      <p:cViewPr varScale="1">
        <p:scale>
          <a:sx n="62" d="100"/>
          <a:sy n="62" d="100"/>
        </p:scale>
        <p:origin x="3125" y="67"/>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viewProps" Target="viewProps.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presProps" Target="presProps.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commentAuthors" Target="commentAuthor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tags" Target="tags/tag1.xml" Id="rId23" /><Relationship Type="http://schemas.openxmlformats.org/officeDocument/2006/relationships/tableStyles" Target="tableStyles.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notesMaster" Target="notesMasters/notesMaster1.xml" Id="rId22" /><Relationship Type="http://schemas.openxmlformats.org/officeDocument/2006/relationships/theme" Target="theme/theme1.xml" Id="rId27" /><Relationship Type="http://schemas.microsoft.com/office/2015/10/relationships/revisionInfo" Target="revisionInfo.xml" Id="rId30"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3038475" cy="463696"/>
          </a:xfrm>
          <a:prstGeom prst="rect">
            <a:avLst/>
          </a:prstGeom>
        </p:spPr>
        <p:txBody>
          <a:bodyPr vert="horz" lIns="91404" tIns="45703" rIns="91404" bIns="45703" rtlCol="0"/>
          <a:lstStyle>
            <a:lvl1pPr algn="l">
              <a:defRPr sz="1300"/>
            </a:lvl1pPr>
          </a:lstStyle>
          <a:p>
            <a:endParaRPr lang="en-US" dirty="0"/>
          </a:p>
        </p:txBody>
      </p:sp>
      <p:sp>
        <p:nvSpPr>
          <p:cNvPr id="3" name="Date Placeholder 2"/>
          <p:cNvSpPr>
            <a:spLocks noGrp="1"/>
          </p:cNvSpPr>
          <p:nvPr>
            <p:ph type="dt" idx="1"/>
          </p:nvPr>
        </p:nvSpPr>
        <p:spPr>
          <a:xfrm>
            <a:off x="3970344" y="4"/>
            <a:ext cx="3038475" cy="463696"/>
          </a:xfrm>
          <a:prstGeom prst="rect">
            <a:avLst/>
          </a:prstGeom>
        </p:spPr>
        <p:txBody>
          <a:bodyPr vert="horz" lIns="91404" tIns="45703" rIns="91404" bIns="45703" rtlCol="0"/>
          <a:lstStyle>
            <a:lvl1pPr algn="r">
              <a:defRPr sz="1300"/>
            </a:lvl1pPr>
          </a:lstStyle>
          <a:p>
            <a:fld id="{2ABB3F04-64DD-49A0-BD7C-306FAAF86F8F}" type="datetimeFigureOut">
              <a:rPr lang="en-US" smtClean="0"/>
              <a:t>4/8/2022</a:t>
            </a:fld>
            <a:endParaRPr lang="en-US" dirty="0"/>
          </a:p>
        </p:txBody>
      </p:sp>
      <p:sp>
        <p:nvSpPr>
          <p:cNvPr id="4" name="Slide Image Placeholder 3"/>
          <p:cNvSpPr>
            <a:spLocks noGrp="1" noRot="1" noChangeAspect="1"/>
          </p:cNvSpPr>
          <p:nvPr>
            <p:ph type="sldImg" idx="2"/>
          </p:nvPr>
        </p:nvSpPr>
        <p:spPr>
          <a:xfrm>
            <a:off x="1427163" y="630238"/>
            <a:ext cx="4156075" cy="3116262"/>
          </a:xfrm>
          <a:prstGeom prst="rect">
            <a:avLst/>
          </a:prstGeom>
          <a:noFill/>
          <a:ln w="12700">
            <a:solidFill>
              <a:prstClr val="black"/>
            </a:solidFill>
          </a:ln>
        </p:spPr>
        <p:txBody>
          <a:bodyPr vert="horz" lIns="91404" tIns="45703" rIns="91404" bIns="45703" rtlCol="0" anchor="ctr"/>
          <a:lstStyle/>
          <a:p>
            <a:endParaRPr lang="en-US" dirty="0"/>
          </a:p>
        </p:txBody>
      </p:sp>
      <p:sp>
        <p:nvSpPr>
          <p:cNvPr id="5" name="Notes Placeholder 4"/>
          <p:cNvSpPr>
            <a:spLocks noGrp="1"/>
          </p:cNvSpPr>
          <p:nvPr>
            <p:ph type="body" sz="quarter" idx="3"/>
          </p:nvPr>
        </p:nvSpPr>
        <p:spPr>
          <a:xfrm>
            <a:off x="701680" y="3874308"/>
            <a:ext cx="5607050" cy="4753934"/>
          </a:xfrm>
          <a:prstGeom prst="rect">
            <a:avLst/>
          </a:prstGeom>
        </p:spPr>
        <p:txBody>
          <a:bodyPr vert="horz" lIns="91404" tIns="45703" rIns="91404" bIns="4570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7" y="8721141"/>
            <a:ext cx="3038475" cy="463696"/>
          </a:xfrm>
          <a:prstGeom prst="rect">
            <a:avLst/>
          </a:prstGeom>
        </p:spPr>
        <p:txBody>
          <a:bodyPr vert="horz" lIns="91404" tIns="45703" rIns="91404" bIns="4570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25711" y="8652817"/>
            <a:ext cx="3038475" cy="463696"/>
          </a:xfrm>
          <a:prstGeom prst="rect">
            <a:avLst/>
          </a:prstGeom>
        </p:spPr>
        <p:txBody>
          <a:bodyPr vert="horz" lIns="91404" tIns="45703" rIns="91404" bIns="45703" rtlCol="0" anchor="b"/>
          <a:lstStyle>
            <a:lvl1pPr algn="r">
              <a:defRPr sz="1300"/>
            </a:lvl1pPr>
          </a:lstStyle>
          <a:p>
            <a:fld id="{AA05FC04-006C-4370-AA2A-61F90C8564E7}" type="slidenum">
              <a:rPr lang="en-US" smtClean="0"/>
              <a:t>‹#›</a:t>
            </a:fld>
            <a:endParaRPr lang="en-US" dirty="0"/>
          </a:p>
        </p:txBody>
      </p:sp>
    </p:spTree>
    <p:extLst>
      <p:ext uri="{BB962C8B-B14F-4D97-AF65-F5344CB8AC3E}">
        <p14:creationId xmlns:p14="http://schemas.microsoft.com/office/powerpoint/2010/main" val="149437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4AFCF93-F657-4B86-AF22-65B0BC4CCAC8}"/>
              </a:ext>
            </a:extLst>
          </p:cNvPr>
          <p:cNvGraphicFramePr>
            <a:graphicFrameLocks noChangeAspect="1"/>
          </p:cNvGraphicFramePr>
          <p:nvPr userDrawn="1">
            <p:custDataLst>
              <p:tags r:id="rId1"/>
            </p:custDataLst>
            <p:extLst>
              <p:ext uri="{D42A27DB-BD31-4B8C-83A1-F6EECF244321}">
                <p14:modId xmlns:p14="http://schemas.microsoft.com/office/powerpoint/2010/main" val="473403509"/>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name="think-cell Slide" r:id="rId4" imgW="424" imgH="424" progId="TCLayout.ActiveDocument.1">
                  <p:embed/>
                </p:oleObj>
              </mc:Choice>
              <mc:Fallback>
                <p:oleObj name="think-cell Slide" r:id="rId4" imgW="424" imgH="424" progId="TCLayout.ActiveDocument.1">
                  <p:embed/>
                  <p:pic>
                    <p:nvPicPr>
                      <p:cNvPr id="9" name="Object 8" hidden="1">
                        <a:extLst>
                          <a:ext uri="{FF2B5EF4-FFF2-40B4-BE49-F238E27FC236}">
                            <a16:creationId xmlns:a16="http://schemas.microsoft.com/office/drawing/2014/main" id="{74AFCF93-F657-4B86-AF22-65B0BC4CCAC8}"/>
                          </a:ext>
                        </a:extLst>
                      </p:cNvPr>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7C78A8F-C7D7-4FCD-ABDF-9F33A29FBAE3}"/>
              </a:ext>
            </a:extLst>
          </p:cNvPr>
          <p:cNvSpPr/>
          <p:nvPr userDrawn="1">
            <p:custDataLst>
              <p:tags r:id="rId2"/>
            </p:custDataLst>
          </p:nvPr>
        </p:nvSpPr>
        <p:spPr>
          <a:xfrm>
            <a:off x="3"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4500" b="0" i="0" baseline="0" dirty="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ctrTitle"/>
          </p:nvPr>
        </p:nvSpPr>
        <p:spPr>
          <a:xfrm>
            <a:off x="1143000" y="1122363"/>
            <a:ext cx="68580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383246402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609280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1288473"/>
            <a:ext cx="1971675" cy="4888490"/>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28652" y="1288473"/>
            <a:ext cx="5800725" cy="488849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10984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6D9C2DC-7DD7-4CCC-9988-35B863DFA90C}"/>
              </a:ext>
            </a:extLst>
          </p:cNvPr>
          <p:cNvGraphicFramePr>
            <a:graphicFrameLocks noChangeAspect="1"/>
          </p:cNvGraphicFramePr>
          <p:nvPr userDrawn="1">
            <p:custDataLst>
              <p:tags r:id="rId1"/>
            </p:custDataLst>
            <p:extLst>
              <p:ext uri="{D42A27DB-BD31-4B8C-83A1-F6EECF244321}">
                <p14:modId xmlns:p14="http://schemas.microsoft.com/office/powerpoint/2010/main" val="2080291004"/>
              </p:ext>
            </p:extLst>
          </p:nvPr>
        </p:nvGraphicFramePr>
        <p:xfrm>
          <a:off x="1192" y="1595"/>
          <a:ext cx="1190"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a:extLst>
                          <a:ext uri="{FF2B5EF4-FFF2-40B4-BE49-F238E27FC236}">
                            <a16:creationId xmlns:a16="http://schemas.microsoft.com/office/drawing/2014/main" id="{06D9C2DC-7DD7-4CCC-9988-35B863DFA90C}"/>
                          </a:ext>
                        </a:extLst>
                      </p:cNvPr>
                      <p:cNvPicPr/>
                      <p:nvPr/>
                    </p:nvPicPr>
                    <p:blipFill>
                      <a:blip r:embed="rId4"/>
                      <a:stretch>
                        <a:fillRect/>
                      </a:stretch>
                    </p:blipFill>
                    <p:spPr>
                      <a:xfrm>
                        <a:off x="1192" y="1595"/>
                        <a:ext cx="1190" cy="1587"/>
                      </a:xfrm>
                      <a:prstGeom prst="rect">
                        <a:avLst/>
                      </a:prstGeom>
                    </p:spPr>
                  </p:pic>
                </p:oleObj>
              </mc:Fallback>
            </mc:AlternateContent>
          </a:graphicData>
        </a:graphic>
      </p:graphicFrame>
      <p:sp>
        <p:nvSpPr>
          <p:cNvPr id="6" name="Title Placeholder 1"/>
          <p:cNvSpPr>
            <a:spLocks noGrp="1"/>
          </p:cNvSpPr>
          <p:nvPr>
            <p:ph type="title"/>
          </p:nvPr>
        </p:nvSpPr>
        <p:spPr>
          <a:xfrm>
            <a:off x="419101" y="136893"/>
            <a:ext cx="7868557" cy="1005840"/>
          </a:xfrm>
          <a:prstGeom prst="rect">
            <a:avLst/>
          </a:prstGeom>
        </p:spPr>
        <p:txBody>
          <a:bodyPr vert="horz" lIns="91440" tIns="45720" rIns="91440" bIns="45720" rtlCol="0" anchor="ctr">
            <a:noAutofit/>
          </a:bodyPr>
          <a:lstStyle>
            <a:lvl1pPr>
              <a:defRPr sz="2100"/>
            </a:lvl1pPr>
          </a:lstStyle>
          <a:p>
            <a:r>
              <a:rPr lang="en-US"/>
              <a:t>Click to edit Master title style</a:t>
            </a:r>
            <a:endParaRPr lang="en-US" dirty="0"/>
          </a:p>
        </p:txBody>
      </p:sp>
      <p:sp>
        <p:nvSpPr>
          <p:cNvPr id="7" name="Text Placeholder 2"/>
          <p:cNvSpPr>
            <a:spLocks noGrp="1"/>
          </p:cNvSpPr>
          <p:nvPr>
            <p:ph idx="1"/>
          </p:nvPr>
        </p:nvSpPr>
        <p:spPr>
          <a:xfrm>
            <a:off x="440514" y="1334891"/>
            <a:ext cx="8074836" cy="48420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0032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2"/>
            <a:ext cx="7886700" cy="1500187"/>
          </a:xfrm>
        </p:spPr>
        <p:txBody>
          <a:bodyPr/>
          <a:lstStyle>
            <a:lvl1pPr marL="0" indent="0">
              <a:buNone/>
              <a:defRPr sz="1800">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0946282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sz="half" idx="1"/>
          </p:nvPr>
        </p:nvSpPr>
        <p:spPr>
          <a:xfrm>
            <a:off x="628650" y="1428989"/>
            <a:ext cx="3886200" cy="5135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28989"/>
            <a:ext cx="3886200" cy="5135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7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1" y="136893"/>
            <a:ext cx="7886700" cy="1005840"/>
          </a:xfrm>
        </p:spPr>
        <p:txBody>
          <a:bodyPr anchor="ctr"/>
          <a:lstStyle>
            <a:lvl1pPr>
              <a:defRPr sz="2100"/>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87445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9101" y="136893"/>
            <a:ext cx="8273762" cy="1005840"/>
          </a:xfrm>
        </p:spPr>
        <p:txBody>
          <a:bodyPr/>
          <a:lstStyle>
            <a:lvl1pPr>
              <a:defRPr sz="2100"/>
            </a:lvl1pPr>
          </a:lstStyle>
          <a:p>
            <a:r>
              <a:rPr lang="en-US"/>
              <a:t>Click to edit Master title style</a:t>
            </a:r>
            <a:endParaRPr lang="en-US" dirty="0"/>
          </a:p>
        </p:txBody>
      </p:sp>
    </p:spTree>
    <p:extLst>
      <p:ext uri="{BB962C8B-B14F-4D97-AF65-F5344CB8AC3E}">
        <p14:creationId xmlns:p14="http://schemas.microsoft.com/office/powerpoint/2010/main" val="147313146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74402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4465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37488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444850"/>
            <a:ext cx="2949178" cy="3811588"/>
          </a:xfrm>
        </p:spPr>
        <p:txBody>
          <a:bodyPr/>
          <a:lstStyle>
            <a:lvl1pPr marL="0" indent="0">
              <a:buNone/>
              <a:defRPr sz="120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27220827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84465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374884"/>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4" name="Text Placeholder 3"/>
          <p:cNvSpPr>
            <a:spLocks noGrp="1"/>
          </p:cNvSpPr>
          <p:nvPr>
            <p:ph type="body" sz="half" idx="2"/>
          </p:nvPr>
        </p:nvSpPr>
        <p:spPr>
          <a:xfrm>
            <a:off x="629841" y="2444850"/>
            <a:ext cx="2949178" cy="3811588"/>
          </a:xfrm>
        </p:spPr>
        <p:txBody>
          <a:bodyPr/>
          <a:lstStyle>
            <a:lvl1pPr marL="0" indent="0">
              <a:buNone/>
              <a:defRPr sz="1200"/>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12072888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144544-FD6A-41A3-8107-87D7CD7D6C80}"/>
              </a:ext>
            </a:extLst>
          </p:cNvPr>
          <p:cNvSpPr/>
          <p:nvPr userDrawn="1"/>
        </p:nvSpPr>
        <p:spPr>
          <a:xfrm>
            <a:off x="0" y="6553200"/>
            <a:ext cx="9144000" cy="3048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7C144544-FD6A-41A3-8107-87D7CD7D6C80}"/>
              </a:ext>
            </a:extLst>
          </p:cNvPr>
          <p:cNvSpPr/>
          <p:nvPr userDrawn="1"/>
        </p:nvSpPr>
        <p:spPr>
          <a:xfrm>
            <a:off x="0" y="0"/>
            <a:ext cx="9144000" cy="11887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aphicFrame>
        <p:nvGraphicFramePr>
          <p:cNvPr id="4" name="Object 3" hidden="1">
            <a:extLst>
              <a:ext uri="{FF2B5EF4-FFF2-40B4-BE49-F238E27FC236}">
                <a16:creationId xmlns:a16="http://schemas.microsoft.com/office/drawing/2014/main" id="{BA747609-9833-467F-ADAA-9AD838BECE59}"/>
              </a:ext>
            </a:extLst>
          </p:cNvPr>
          <p:cNvGraphicFramePr>
            <a:graphicFrameLocks noChangeAspect="1"/>
          </p:cNvGraphicFramePr>
          <p:nvPr userDrawn="1">
            <p:custDataLst>
              <p:tags r:id="rId13"/>
            </p:custDataLst>
            <p:extLst>
              <p:ext uri="{D42A27DB-BD31-4B8C-83A1-F6EECF244321}">
                <p14:modId xmlns:p14="http://schemas.microsoft.com/office/powerpoint/2010/main" val="2327716345"/>
              </p:ext>
            </p:extLst>
          </p:nvPr>
        </p:nvGraphicFramePr>
        <p:xfrm>
          <a:off x="1192" y="1595"/>
          <a:ext cx="1190" cy="1587"/>
        </p:xfrm>
        <a:graphic>
          <a:graphicData uri="http://schemas.openxmlformats.org/presentationml/2006/ole">
            <mc:AlternateContent xmlns:mc="http://schemas.openxmlformats.org/markup-compatibility/2006">
              <mc:Choice xmlns:v="urn:schemas-microsoft-com:vml" Requires="v">
                <p:oleObj name="think-cell Slide" r:id="rId15" imgW="216" imgH="216" progId="TCLayout.ActiveDocument.1">
                  <p:embed/>
                </p:oleObj>
              </mc:Choice>
              <mc:Fallback>
                <p:oleObj name="think-cell Slide" r:id="rId15" imgW="216" imgH="216" progId="TCLayout.ActiveDocument.1">
                  <p:embed/>
                  <p:pic>
                    <p:nvPicPr>
                      <p:cNvPr id="4" name="Object 3" hidden="1">
                        <a:extLst>
                          <a:ext uri="{FF2B5EF4-FFF2-40B4-BE49-F238E27FC236}">
                            <a16:creationId xmlns:a16="http://schemas.microsoft.com/office/drawing/2014/main" id="{BA747609-9833-467F-ADAA-9AD838BECE59}"/>
                          </a:ext>
                        </a:extLst>
                      </p:cNvPr>
                      <p:cNvPicPr/>
                      <p:nvPr/>
                    </p:nvPicPr>
                    <p:blipFill>
                      <a:blip r:embed="rId16"/>
                      <a:stretch>
                        <a:fillRect/>
                      </a:stretch>
                    </p:blipFill>
                    <p:spPr>
                      <a:xfrm>
                        <a:off x="1192" y="1595"/>
                        <a:ext cx="1190"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DC626B4-3FDA-42D9-90C5-C9E389B82763}"/>
              </a:ext>
            </a:extLst>
          </p:cNvPr>
          <p:cNvSpPr/>
          <p:nvPr userDrawn="1">
            <p:custDataLst>
              <p:tags r:id="rId14"/>
            </p:custDataLst>
          </p:nvPr>
        </p:nvSpPr>
        <p:spPr>
          <a:xfrm>
            <a:off x="3"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419102" y="136893"/>
            <a:ext cx="7615627" cy="10058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userDrawn="1">
            <p:ph type="body" idx="1"/>
          </p:nvPr>
        </p:nvSpPr>
        <p:spPr>
          <a:xfrm>
            <a:off x="440513" y="1348239"/>
            <a:ext cx="8222925" cy="50992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a:extLst>
              <a:ext uri="{FF2B5EF4-FFF2-40B4-BE49-F238E27FC236}">
                <a16:creationId xmlns:a16="http://schemas.microsoft.com/office/drawing/2014/main" id="{9789DE4C-224A-416D-AFCD-ED778D9A1849}"/>
              </a:ext>
            </a:extLst>
          </p:cNvPr>
          <p:cNvSpPr txBox="1"/>
          <p:nvPr userDrawn="1"/>
        </p:nvSpPr>
        <p:spPr>
          <a:xfrm>
            <a:off x="8679182" y="6584429"/>
            <a:ext cx="262938" cy="215980"/>
          </a:xfrm>
          <a:prstGeom prst="rect">
            <a:avLst/>
          </a:prstGeom>
          <a:noFill/>
          <a:ln w="9525">
            <a:noFill/>
            <a:miter lim="800000"/>
            <a:headEnd/>
            <a:tailEnd/>
          </a:ln>
        </p:spPr>
        <p:txBody>
          <a:bodyPr vert="horz" wrap="square" lIns="0" tIns="0" rIns="0" bIns="0" numCol="1" anchor="ctr" anchorCtr="1" compatLnSpc="1">
            <a:prstTxWarp prst="textNoShape">
              <a:avLst/>
            </a:prstTxWarp>
            <a:noAutofit/>
          </a:bodyPr>
          <a:lstStyle>
            <a:defPPr>
              <a:defRPr lang="en-US"/>
            </a:defPPr>
            <a:lvl1pPr lvl="0" algn="r" eaLnBrk="0" hangingPunct="0">
              <a:defRPr sz="800">
                <a:solidFill>
                  <a:schemeClr val="dk1"/>
                </a:solidFill>
                <a:latin typeface="+mn-lt"/>
                <a:ea typeface="+mn-ea"/>
                <a:cs typeface="+mn-cs"/>
              </a:defRPr>
            </a:lvl1pPr>
          </a:lstStyle>
          <a:p>
            <a:pPr lvl="0" algn="r"/>
            <a:fld id="{87F6F332-D11C-4923-9517-2AAE86E1C2C5}" type="slidenum">
              <a:rPr lang="en-US" sz="825" noProof="0" smtClean="0">
                <a:solidFill>
                  <a:schemeClr val="bg2">
                    <a:lumMod val="90000"/>
                  </a:schemeClr>
                </a:solidFill>
              </a:rPr>
              <a:pPr lvl="0" algn="r"/>
              <a:t>‹#›</a:t>
            </a:fld>
            <a:endParaRPr lang="en-US" sz="825" noProof="0" dirty="0">
              <a:solidFill>
                <a:schemeClr val="bg2">
                  <a:lumMod val="90000"/>
                </a:schemeClr>
              </a:solidFill>
            </a:endParaRPr>
          </a:p>
        </p:txBody>
      </p: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392797" y="496928"/>
            <a:ext cx="494030" cy="236520"/>
          </a:xfrm>
          <a:prstGeom prst="rect">
            <a:avLst/>
          </a:prstGeom>
        </p:spPr>
      </p:pic>
    </p:spTree>
    <p:extLst>
      <p:ext uri="{BB962C8B-B14F-4D97-AF65-F5344CB8AC3E}">
        <p14:creationId xmlns:p14="http://schemas.microsoft.com/office/powerpoint/2010/main" val="2680884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sldNum="0" hdr="0" ftr="0" dt="0"/>
  <p:txStyles>
    <p:titleStyle>
      <a:lvl1pPr algn="l" defTabSz="685749"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JBrink@tremcoinc.com" TargetMode="External"/><Relationship Id="rId3" Type="http://schemas.openxmlformats.org/officeDocument/2006/relationships/hyperlink" Target="mailto:mlaroche@rpminc.com" TargetMode="External"/><Relationship Id="rId7" Type="http://schemas.openxmlformats.org/officeDocument/2006/relationships/hyperlink" Target="mailto:cboyd@rpminc.com" TargetMode="External"/><Relationship Id="rId2" Type="http://schemas.openxmlformats.org/officeDocument/2006/relationships/hyperlink" Target="mailto:rgordon@rpminc.com" TargetMode="External"/><Relationship Id="rId1" Type="http://schemas.openxmlformats.org/officeDocument/2006/relationships/slideLayout" Target="../slideLayouts/slideLayout2.xml"/><Relationship Id="rId6" Type="http://schemas.openxmlformats.org/officeDocument/2006/relationships/hyperlink" Target="mailto:pheming@rpminc.com" TargetMode="External"/><Relationship Id="rId11" Type="http://schemas.openxmlformats.org/officeDocument/2006/relationships/hyperlink" Target="mailto:nsmith@rpmspg.com" TargetMode="External"/><Relationship Id="rId5" Type="http://schemas.openxmlformats.org/officeDocument/2006/relationships/hyperlink" Target="mailto:searl@rpminc.com" TargetMode="External"/><Relationship Id="rId10" Type="http://schemas.openxmlformats.org/officeDocument/2006/relationships/hyperlink" Target="mailto:mike.spinelli@rpmpcg.com" TargetMode="External"/><Relationship Id="rId4" Type="http://schemas.openxmlformats.org/officeDocument/2006/relationships/hyperlink" Target="mailto:bgillette@rpmin.com" TargetMode="External"/><Relationship Id="rId9" Type="http://schemas.openxmlformats.org/officeDocument/2006/relationships/hyperlink" Target="mailto:DHarmeyer@rustoleum.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7DDA250-CF60-488E-AD3E-7889DFCFF931}"/>
              </a:ext>
            </a:extLst>
          </p:cNvPr>
          <p:cNvPicPr>
            <a:picLocks noChangeAspect="1"/>
          </p:cNvPicPr>
          <p:nvPr/>
        </p:nvPicPr>
        <p:blipFill rotWithShape="1">
          <a:blip r:embed="rId2">
            <a:extLst>
              <a:ext uri="{28A0092B-C50C-407E-A947-70E740481C1C}">
                <a14:useLocalDpi xmlns:a14="http://schemas.microsoft.com/office/drawing/2010/main" val="0"/>
              </a:ext>
            </a:extLst>
          </a:blip>
          <a:srcRect t="18687" b="1360"/>
          <a:stretch/>
        </p:blipFill>
        <p:spPr>
          <a:xfrm>
            <a:off x="0" y="1159511"/>
            <a:ext cx="9144000" cy="5402710"/>
          </a:xfrm>
          <a:prstGeom prst="rect">
            <a:avLst/>
          </a:prstGeom>
          <a:noFill/>
        </p:spPr>
      </p:pic>
      <p:sp>
        <p:nvSpPr>
          <p:cNvPr id="2" name="Title 1">
            <a:extLst>
              <a:ext uri="{FF2B5EF4-FFF2-40B4-BE49-F238E27FC236}">
                <a16:creationId xmlns:a16="http://schemas.microsoft.com/office/drawing/2014/main" id="{06B4408D-F874-493C-A4EA-F3A25AA88B44}"/>
              </a:ext>
            </a:extLst>
          </p:cNvPr>
          <p:cNvSpPr>
            <a:spLocks noGrp="1"/>
          </p:cNvSpPr>
          <p:nvPr>
            <p:ph type="title"/>
          </p:nvPr>
        </p:nvSpPr>
        <p:spPr>
          <a:xfrm>
            <a:off x="268099" y="656591"/>
            <a:ext cx="7868557" cy="1005840"/>
          </a:xfrm>
        </p:spPr>
        <p:txBody>
          <a:bodyPr anchor="ctr">
            <a:normAutofit fontScale="90000"/>
          </a:bodyPr>
          <a:lstStyle/>
          <a:p>
            <a:r>
              <a:rPr lang="en-US" sz="4000" b="1" dirty="0"/>
              <a:t>RPM 2022 Compliance Meeting</a:t>
            </a:r>
            <a:br>
              <a:rPr lang="en-US" sz="4000" dirty="0"/>
            </a:br>
            <a:br>
              <a:rPr lang="en-US" sz="4000" dirty="0"/>
            </a:br>
            <a:br>
              <a:rPr lang="en-US" sz="1300" dirty="0"/>
            </a:br>
            <a:br>
              <a:rPr lang="en-US" sz="1300" dirty="0"/>
            </a:br>
            <a:endParaRPr lang="en-US" sz="1300" dirty="0"/>
          </a:p>
        </p:txBody>
      </p:sp>
      <p:pic>
        <p:nvPicPr>
          <p:cNvPr id="6" name="Picture 5" descr="Shape&#10;&#10;Description automatically generated with low confidence">
            <a:extLst>
              <a:ext uri="{FF2B5EF4-FFF2-40B4-BE49-F238E27FC236}">
                <a16:creationId xmlns:a16="http://schemas.microsoft.com/office/drawing/2014/main" id="{54709272-DD33-4AD2-B74C-1D7601092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490" y="2165351"/>
            <a:ext cx="5143500" cy="6858000"/>
          </a:xfrm>
          <a:prstGeom prst="rect">
            <a:avLst/>
          </a:prstGeom>
        </p:spPr>
      </p:pic>
    </p:spTree>
    <p:extLst>
      <p:ext uri="{BB962C8B-B14F-4D97-AF65-F5344CB8AC3E}">
        <p14:creationId xmlns:p14="http://schemas.microsoft.com/office/powerpoint/2010/main" val="292718089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33C23F-D9A5-452A-9A1B-2D5479439C0B}"/>
              </a:ext>
            </a:extLst>
          </p:cNvPr>
          <p:cNvSpPr txBox="1"/>
          <p:nvPr/>
        </p:nvSpPr>
        <p:spPr>
          <a:xfrm>
            <a:off x="143587" y="1207365"/>
            <a:ext cx="8729578" cy="2523768"/>
          </a:xfrm>
          <a:prstGeom prst="rect">
            <a:avLst/>
          </a:prstGeom>
          <a:noFill/>
        </p:spPr>
        <p:txBody>
          <a:bodyPr wrap="square" rtlCol="0">
            <a:spAutoFit/>
          </a:bodyPr>
          <a:lstStyle/>
          <a:p>
            <a:r>
              <a:rPr lang="en-US" sz="1600" b="1" u="sng" dirty="0"/>
              <a:t>Example #4 – FOB Destination</a:t>
            </a:r>
            <a:endParaRPr lang="en-US" sz="1600" dirty="0"/>
          </a:p>
          <a:p>
            <a:endParaRPr lang="en-US" sz="1600" dirty="0"/>
          </a:p>
          <a:p>
            <a:r>
              <a:rPr lang="en-US" sz="1600" b="1" dirty="0"/>
              <a:t>Background</a:t>
            </a:r>
          </a:p>
          <a:p>
            <a:pPr marL="285750" indent="-285750">
              <a:buFont typeface="Arial" panose="020B0604020202020204" pitchFamily="34" charset="0"/>
              <a:buChar char="•"/>
            </a:pPr>
            <a:r>
              <a:rPr lang="en-US" sz="1600" dirty="0"/>
              <a:t>Product is sold FOB Destination terms.</a:t>
            </a:r>
          </a:p>
          <a:p>
            <a:pPr marL="285750" indent="-285750">
              <a:buFont typeface="Arial" panose="020B0604020202020204" pitchFamily="34" charset="0"/>
              <a:buChar char="•"/>
            </a:pPr>
            <a:r>
              <a:rPr lang="en-US" sz="1600" dirty="0"/>
              <a:t>This means transfer of ownership does not occur until product is received by the customer.</a:t>
            </a:r>
          </a:p>
          <a:p>
            <a:endParaRPr lang="en-US" sz="1400" dirty="0"/>
          </a:p>
          <a:p>
            <a:r>
              <a:rPr lang="en-US" sz="1600" b="1" dirty="0"/>
              <a:t>Accounting</a:t>
            </a:r>
          </a:p>
          <a:p>
            <a:pPr marL="285750" indent="-285750">
              <a:buFont typeface="Arial" panose="020B0604020202020204" pitchFamily="34" charset="0"/>
              <a:buChar char="•"/>
            </a:pPr>
            <a:r>
              <a:rPr lang="en-US" sz="1600" dirty="0"/>
              <a:t>Revenue cannot be recognized until it is received by the customer</a:t>
            </a:r>
          </a:p>
          <a:p>
            <a:pPr marL="285750" indent="-285750">
              <a:buFont typeface="Arial" panose="020B0604020202020204" pitchFamily="34" charset="0"/>
              <a:buChar char="•"/>
            </a:pPr>
            <a:r>
              <a:rPr lang="en-US" sz="1600" dirty="0"/>
              <a:t>If the System automatically records revenue when product is shipped – Accounting must reverse a portion of revenue at month end accounting for the shipping time.</a:t>
            </a:r>
          </a:p>
        </p:txBody>
      </p:sp>
      <p:sp>
        <p:nvSpPr>
          <p:cNvPr id="7" name="Title 1">
            <a:extLst>
              <a:ext uri="{FF2B5EF4-FFF2-40B4-BE49-F238E27FC236}">
                <a16:creationId xmlns:a16="http://schemas.microsoft.com/office/drawing/2014/main" id="{CA8718A2-0D1D-4283-9333-3336D1709A7A}"/>
              </a:ext>
            </a:extLst>
          </p:cNvPr>
          <p:cNvSpPr txBox="1">
            <a:spLocks/>
          </p:cNvSpPr>
          <p:nvPr/>
        </p:nvSpPr>
        <p:spPr>
          <a:xfrm>
            <a:off x="301842" y="236832"/>
            <a:ext cx="7868557" cy="981693"/>
          </a:xfrm>
          <a:prstGeom prst="rect">
            <a:avLst/>
          </a:prstGeom>
        </p:spPr>
        <p:txBody>
          <a:bodyPr vert="horz" lIns="91440" tIns="45720" rIns="91440" bIns="45720" rtlCol="0" anchor="ctr">
            <a:noAutofit/>
          </a:bodyPr>
          <a:lstStyle>
            <a:lvl1pPr algn="l" defTabSz="685749" rtl="0" eaLnBrk="1" latinLnBrk="0" hangingPunct="1">
              <a:lnSpc>
                <a:spcPct val="90000"/>
              </a:lnSpc>
              <a:spcBef>
                <a:spcPct val="0"/>
              </a:spcBef>
              <a:buNone/>
              <a:defRPr sz="2100" kern="1200">
                <a:solidFill>
                  <a:schemeClr val="bg1"/>
                </a:solidFill>
                <a:latin typeface="+mj-lt"/>
                <a:ea typeface="+mj-ea"/>
                <a:cs typeface="+mj-cs"/>
              </a:defRPr>
            </a:lvl1pPr>
          </a:lstStyle>
          <a:p>
            <a:pPr>
              <a:defRPr/>
            </a:pPr>
            <a:r>
              <a:rPr lang="en-US" sz="2400" dirty="0">
                <a:solidFill>
                  <a:prstClr val="white"/>
                </a:solidFill>
              </a:rPr>
              <a:t>Examples – Bryan Gillette</a:t>
            </a:r>
          </a:p>
        </p:txBody>
      </p:sp>
      <p:sp>
        <p:nvSpPr>
          <p:cNvPr id="8" name="Rectangle: Rounded Corners 7">
            <a:extLst>
              <a:ext uri="{FF2B5EF4-FFF2-40B4-BE49-F238E27FC236}">
                <a16:creationId xmlns:a16="http://schemas.microsoft.com/office/drawing/2014/main" id="{A6D18464-302B-416E-97D5-919A5E17B981}"/>
              </a:ext>
            </a:extLst>
          </p:cNvPr>
          <p:cNvSpPr/>
          <p:nvPr/>
        </p:nvSpPr>
        <p:spPr>
          <a:xfrm>
            <a:off x="722034" y="5650635"/>
            <a:ext cx="7448365" cy="7748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Takeaway</a:t>
            </a:r>
          </a:p>
          <a:p>
            <a:pPr algn="ctr"/>
            <a:r>
              <a:rPr lang="en-US" dirty="0"/>
              <a:t>Be aware of shipping terms – they are the key to revenue recognition timing</a:t>
            </a:r>
          </a:p>
        </p:txBody>
      </p:sp>
      <p:pic>
        <p:nvPicPr>
          <p:cNvPr id="3" name="Picture 2" descr="Calendar&#10;&#10;Description automatically generated">
            <a:extLst>
              <a:ext uri="{FF2B5EF4-FFF2-40B4-BE49-F238E27FC236}">
                <a16:creationId xmlns:a16="http://schemas.microsoft.com/office/drawing/2014/main" id="{1302EE20-32FC-4A47-81DC-199948DFB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684" y="3296802"/>
            <a:ext cx="2261357" cy="3015143"/>
          </a:xfrm>
          <a:prstGeom prst="rect">
            <a:avLst/>
          </a:prstGeom>
        </p:spPr>
      </p:pic>
      <p:pic>
        <p:nvPicPr>
          <p:cNvPr id="5" name="Picture 4" descr="Calendar&#10;&#10;Description automatically generated">
            <a:extLst>
              <a:ext uri="{FF2B5EF4-FFF2-40B4-BE49-F238E27FC236}">
                <a16:creationId xmlns:a16="http://schemas.microsoft.com/office/drawing/2014/main" id="{85CA70CA-6146-42CC-8E3C-3BDD45844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763" y="3183312"/>
            <a:ext cx="2335606" cy="3114142"/>
          </a:xfrm>
          <a:prstGeom prst="rect">
            <a:avLst/>
          </a:prstGeom>
        </p:spPr>
      </p:pic>
      <p:sp>
        <p:nvSpPr>
          <p:cNvPr id="9" name="Speech Bubble: Rectangle with Corners Rounded 8">
            <a:extLst>
              <a:ext uri="{FF2B5EF4-FFF2-40B4-BE49-F238E27FC236}">
                <a16:creationId xmlns:a16="http://schemas.microsoft.com/office/drawing/2014/main" id="{B7F21BB1-6145-4932-AB90-E7D33DA1F009}"/>
              </a:ext>
            </a:extLst>
          </p:cNvPr>
          <p:cNvSpPr/>
          <p:nvPr/>
        </p:nvSpPr>
        <p:spPr>
          <a:xfrm>
            <a:off x="5402510" y="4303552"/>
            <a:ext cx="2767889" cy="774800"/>
          </a:xfrm>
          <a:prstGeom prst="wedgeRoundRectCallout">
            <a:avLst>
              <a:gd name="adj1" fmla="val -71751"/>
              <a:gd name="adj2" fmla="val 17025"/>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Revenue in this example should be recorded in August</a:t>
            </a:r>
          </a:p>
        </p:txBody>
      </p:sp>
    </p:spTree>
    <p:extLst>
      <p:ext uri="{BB962C8B-B14F-4D97-AF65-F5344CB8AC3E}">
        <p14:creationId xmlns:p14="http://schemas.microsoft.com/office/powerpoint/2010/main" val="330552051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33C23F-D9A5-452A-9A1B-2D5479439C0B}"/>
              </a:ext>
            </a:extLst>
          </p:cNvPr>
          <p:cNvSpPr txBox="1"/>
          <p:nvPr/>
        </p:nvSpPr>
        <p:spPr>
          <a:xfrm>
            <a:off x="143587" y="1207365"/>
            <a:ext cx="8729578" cy="2523768"/>
          </a:xfrm>
          <a:prstGeom prst="rect">
            <a:avLst/>
          </a:prstGeom>
          <a:noFill/>
        </p:spPr>
        <p:txBody>
          <a:bodyPr wrap="square" rtlCol="0">
            <a:spAutoFit/>
          </a:bodyPr>
          <a:lstStyle/>
          <a:p>
            <a:r>
              <a:rPr lang="en-US" sz="1600" b="1" u="sng" dirty="0"/>
              <a:t>Example #5 – FOB Origin/Shipping Point</a:t>
            </a:r>
            <a:endParaRPr lang="en-US" sz="1600" dirty="0"/>
          </a:p>
          <a:p>
            <a:endParaRPr lang="en-US" sz="1600" dirty="0"/>
          </a:p>
          <a:p>
            <a:r>
              <a:rPr lang="en-US" sz="1600" b="1" dirty="0"/>
              <a:t>Background</a:t>
            </a:r>
          </a:p>
          <a:p>
            <a:pPr marL="285750" indent="-285750">
              <a:buFont typeface="Arial" panose="020B0604020202020204" pitchFamily="34" charset="0"/>
              <a:buChar char="•"/>
            </a:pPr>
            <a:r>
              <a:rPr lang="en-US" sz="1600" dirty="0"/>
              <a:t>Product is sold FOB Origin/Shipping Point terms.</a:t>
            </a:r>
          </a:p>
          <a:p>
            <a:pPr marL="285750" indent="-285750">
              <a:buFont typeface="Arial" panose="020B0604020202020204" pitchFamily="34" charset="0"/>
              <a:buChar char="•"/>
            </a:pPr>
            <a:r>
              <a:rPr lang="en-US" sz="1600" dirty="0"/>
              <a:t>This means transfer of ownership occurs when the product leaves the RPM Company Warehouse.</a:t>
            </a:r>
          </a:p>
          <a:p>
            <a:endParaRPr lang="en-US" sz="1400" dirty="0"/>
          </a:p>
          <a:p>
            <a:r>
              <a:rPr lang="en-US" sz="1600" b="1" dirty="0"/>
              <a:t>Accounting</a:t>
            </a:r>
          </a:p>
          <a:p>
            <a:pPr marL="285750" indent="-285750">
              <a:buFont typeface="Arial" panose="020B0604020202020204" pitchFamily="34" charset="0"/>
              <a:buChar char="•"/>
            </a:pPr>
            <a:r>
              <a:rPr lang="en-US" sz="1600" dirty="0"/>
              <a:t>Revenue should be recognized upon shipment.</a:t>
            </a:r>
          </a:p>
          <a:p>
            <a:pPr marL="285750" indent="-285750">
              <a:buFont typeface="Arial" panose="020B0604020202020204" pitchFamily="34" charset="0"/>
              <a:buChar char="•"/>
            </a:pPr>
            <a:r>
              <a:rPr lang="en-US" sz="1600" dirty="0"/>
              <a:t>Analysis may need to be done to record items that may be “shipped not billed” at month end, if the product has shipped by the system has not yet recorded the shipment/generated the invoice.</a:t>
            </a:r>
          </a:p>
        </p:txBody>
      </p:sp>
      <p:sp>
        <p:nvSpPr>
          <p:cNvPr id="7" name="Title 1">
            <a:extLst>
              <a:ext uri="{FF2B5EF4-FFF2-40B4-BE49-F238E27FC236}">
                <a16:creationId xmlns:a16="http://schemas.microsoft.com/office/drawing/2014/main" id="{CA8718A2-0D1D-4283-9333-3336D1709A7A}"/>
              </a:ext>
            </a:extLst>
          </p:cNvPr>
          <p:cNvSpPr txBox="1">
            <a:spLocks/>
          </p:cNvSpPr>
          <p:nvPr/>
        </p:nvSpPr>
        <p:spPr>
          <a:xfrm>
            <a:off x="301842" y="236832"/>
            <a:ext cx="7868557" cy="981693"/>
          </a:xfrm>
          <a:prstGeom prst="rect">
            <a:avLst/>
          </a:prstGeom>
        </p:spPr>
        <p:txBody>
          <a:bodyPr vert="horz" lIns="91440" tIns="45720" rIns="91440" bIns="45720" rtlCol="0" anchor="ctr">
            <a:noAutofit/>
          </a:bodyPr>
          <a:lstStyle>
            <a:lvl1pPr algn="l" defTabSz="685749" rtl="0" eaLnBrk="1" latinLnBrk="0" hangingPunct="1">
              <a:lnSpc>
                <a:spcPct val="90000"/>
              </a:lnSpc>
              <a:spcBef>
                <a:spcPct val="0"/>
              </a:spcBef>
              <a:buNone/>
              <a:defRPr sz="2100" kern="1200">
                <a:solidFill>
                  <a:schemeClr val="bg1"/>
                </a:solidFill>
                <a:latin typeface="+mj-lt"/>
                <a:ea typeface="+mj-ea"/>
                <a:cs typeface="+mj-cs"/>
              </a:defRPr>
            </a:lvl1pPr>
          </a:lstStyle>
          <a:p>
            <a:pPr>
              <a:defRPr/>
            </a:pPr>
            <a:r>
              <a:rPr lang="en-US" sz="2400" dirty="0">
                <a:solidFill>
                  <a:prstClr val="white"/>
                </a:solidFill>
              </a:rPr>
              <a:t>Examples – Bryan Gillette</a:t>
            </a:r>
          </a:p>
        </p:txBody>
      </p:sp>
      <p:sp>
        <p:nvSpPr>
          <p:cNvPr id="8" name="Rectangle: Rounded Corners 7">
            <a:extLst>
              <a:ext uri="{FF2B5EF4-FFF2-40B4-BE49-F238E27FC236}">
                <a16:creationId xmlns:a16="http://schemas.microsoft.com/office/drawing/2014/main" id="{A6D18464-302B-416E-97D5-919A5E17B981}"/>
              </a:ext>
            </a:extLst>
          </p:cNvPr>
          <p:cNvSpPr/>
          <p:nvPr/>
        </p:nvSpPr>
        <p:spPr>
          <a:xfrm>
            <a:off x="722034" y="4528539"/>
            <a:ext cx="7448365" cy="10244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Takeaway</a:t>
            </a:r>
          </a:p>
          <a:p>
            <a:pPr algn="ctr"/>
            <a:r>
              <a:rPr lang="en-US" dirty="0"/>
              <a:t>Be aware of shipping terms – they are the key to revenue recognition timing</a:t>
            </a:r>
          </a:p>
        </p:txBody>
      </p:sp>
    </p:spTree>
    <p:extLst>
      <p:ext uri="{BB962C8B-B14F-4D97-AF65-F5344CB8AC3E}">
        <p14:creationId xmlns:p14="http://schemas.microsoft.com/office/powerpoint/2010/main" val="69958977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33C23F-D9A5-452A-9A1B-2D5479439C0B}"/>
              </a:ext>
            </a:extLst>
          </p:cNvPr>
          <p:cNvSpPr txBox="1"/>
          <p:nvPr/>
        </p:nvSpPr>
        <p:spPr>
          <a:xfrm>
            <a:off x="143587" y="1207365"/>
            <a:ext cx="8729578" cy="3508653"/>
          </a:xfrm>
          <a:prstGeom prst="rect">
            <a:avLst/>
          </a:prstGeom>
          <a:noFill/>
        </p:spPr>
        <p:txBody>
          <a:bodyPr wrap="square" rtlCol="0">
            <a:spAutoFit/>
          </a:bodyPr>
          <a:lstStyle/>
          <a:p>
            <a:r>
              <a:rPr lang="en-US" sz="1600" b="1" u="sng" dirty="0"/>
              <a:t>Example #6 – Inconsistent Shipping Terms</a:t>
            </a:r>
            <a:endParaRPr lang="en-US" sz="1600" dirty="0"/>
          </a:p>
          <a:p>
            <a:endParaRPr lang="en-US" sz="1600" dirty="0"/>
          </a:p>
          <a:p>
            <a:r>
              <a:rPr lang="en-US" sz="1600" b="1" dirty="0"/>
              <a:t>Background</a:t>
            </a:r>
          </a:p>
          <a:p>
            <a:pPr marL="285750" indent="-285750">
              <a:buFont typeface="Arial" panose="020B0604020202020204" pitchFamily="34" charset="0"/>
              <a:buChar char="•"/>
            </a:pPr>
            <a:r>
              <a:rPr lang="en-US" sz="1600" dirty="0"/>
              <a:t>The Customer’s Purchase Order (contract) indicates sale is FOB destination (transfer of ownership when product arrives at customer)</a:t>
            </a:r>
          </a:p>
          <a:p>
            <a:pPr marL="285750" indent="-285750">
              <a:buFont typeface="Arial" panose="020B0604020202020204" pitchFamily="34" charset="0"/>
              <a:buChar char="•"/>
            </a:pPr>
            <a:r>
              <a:rPr lang="en-US" sz="1600" dirty="0"/>
              <a:t>The Bill of Lading (RPM Company’s system generated) indicates the sale is FOB shipping point (transfer of ownership when product is shipped).</a:t>
            </a:r>
          </a:p>
          <a:p>
            <a:pPr marL="285750" indent="-285750">
              <a:buFont typeface="Arial" panose="020B0604020202020204" pitchFamily="34" charset="0"/>
              <a:buChar char="•"/>
            </a:pPr>
            <a:r>
              <a:rPr lang="en-US" sz="1600" dirty="0"/>
              <a:t>RPM Company recognized revenue at time of shipment.</a:t>
            </a:r>
          </a:p>
          <a:p>
            <a:endParaRPr lang="en-US" sz="1400" dirty="0"/>
          </a:p>
          <a:p>
            <a:r>
              <a:rPr lang="en-US" sz="1600" b="1" dirty="0"/>
              <a:t>Accounting</a:t>
            </a:r>
          </a:p>
          <a:p>
            <a:pPr marL="285750" indent="-285750">
              <a:buFont typeface="Arial" panose="020B0604020202020204" pitchFamily="34" charset="0"/>
              <a:buChar char="•"/>
            </a:pPr>
            <a:r>
              <a:rPr lang="en-US" sz="1600" dirty="0"/>
              <a:t>A purchase order is typically viewed as a contract – if there is an agreed upon change in the shipping terms it needs to be documented and agreed to by both parties – otherwise the PO terms will likely take precedence.</a:t>
            </a:r>
          </a:p>
          <a:p>
            <a:pPr marL="285750" indent="-285750">
              <a:buFont typeface="Arial" panose="020B0604020202020204" pitchFamily="34" charset="0"/>
              <a:buChar char="•"/>
            </a:pPr>
            <a:r>
              <a:rPr lang="en-US" sz="1600" dirty="0"/>
              <a:t>In this case, the revenue was recognized before it should have been.</a:t>
            </a:r>
          </a:p>
        </p:txBody>
      </p:sp>
      <p:sp>
        <p:nvSpPr>
          <p:cNvPr id="7" name="Title 1">
            <a:extLst>
              <a:ext uri="{FF2B5EF4-FFF2-40B4-BE49-F238E27FC236}">
                <a16:creationId xmlns:a16="http://schemas.microsoft.com/office/drawing/2014/main" id="{CA8718A2-0D1D-4283-9333-3336D1709A7A}"/>
              </a:ext>
            </a:extLst>
          </p:cNvPr>
          <p:cNvSpPr txBox="1">
            <a:spLocks/>
          </p:cNvSpPr>
          <p:nvPr/>
        </p:nvSpPr>
        <p:spPr>
          <a:xfrm>
            <a:off x="301842" y="236832"/>
            <a:ext cx="7868557" cy="981693"/>
          </a:xfrm>
          <a:prstGeom prst="rect">
            <a:avLst/>
          </a:prstGeom>
        </p:spPr>
        <p:txBody>
          <a:bodyPr vert="horz" lIns="91440" tIns="45720" rIns="91440" bIns="45720" rtlCol="0" anchor="ctr">
            <a:noAutofit/>
          </a:bodyPr>
          <a:lstStyle>
            <a:lvl1pPr algn="l" defTabSz="685749" rtl="0" eaLnBrk="1" latinLnBrk="0" hangingPunct="1">
              <a:lnSpc>
                <a:spcPct val="90000"/>
              </a:lnSpc>
              <a:spcBef>
                <a:spcPct val="0"/>
              </a:spcBef>
              <a:buNone/>
              <a:defRPr sz="2100" kern="1200">
                <a:solidFill>
                  <a:schemeClr val="bg1"/>
                </a:solidFill>
                <a:latin typeface="+mj-lt"/>
                <a:ea typeface="+mj-ea"/>
                <a:cs typeface="+mj-cs"/>
              </a:defRPr>
            </a:lvl1pPr>
          </a:lstStyle>
          <a:p>
            <a:pPr>
              <a:defRPr/>
            </a:pPr>
            <a:r>
              <a:rPr lang="en-US" sz="2400" dirty="0">
                <a:solidFill>
                  <a:prstClr val="white"/>
                </a:solidFill>
              </a:rPr>
              <a:t>Examples – Bryan Gillette</a:t>
            </a:r>
          </a:p>
        </p:txBody>
      </p:sp>
      <p:sp>
        <p:nvSpPr>
          <p:cNvPr id="8" name="Rectangle: Rounded Corners 7">
            <a:extLst>
              <a:ext uri="{FF2B5EF4-FFF2-40B4-BE49-F238E27FC236}">
                <a16:creationId xmlns:a16="http://schemas.microsoft.com/office/drawing/2014/main" id="{A6D18464-302B-416E-97D5-919A5E17B981}"/>
              </a:ext>
            </a:extLst>
          </p:cNvPr>
          <p:cNvSpPr/>
          <p:nvPr/>
        </p:nvSpPr>
        <p:spPr>
          <a:xfrm>
            <a:off x="722034" y="4999056"/>
            <a:ext cx="7448365" cy="102444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Takeaway</a:t>
            </a:r>
          </a:p>
          <a:p>
            <a:pPr algn="ctr"/>
            <a:r>
              <a:rPr lang="en-US" dirty="0"/>
              <a:t>Look for any inconsistencies – make sure all parties are in agreement with the shipping terms.</a:t>
            </a:r>
          </a:p>
        </p:txBody>
      </p:sp>
    </p:spTree>
    <p:extLst>
      <p:ext uri="{BB962C8B-B14F-4D97-AF65-F5344CB8AC3E}">
        <p14:creationId xmlns:p14="http://schemas.microsoft.com/office/powerpoint/2010/main" val="305329759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33C23F-D9A5-452A-9A1B-2D5479439C0B}"/>
              </a:ext>
            </a:extLst>
          </p:cNvPr>
          <p:cNvSpPr txBox="1"/>
          <p:nvPr/>
        </p:nvSpPr>
        <p:spPr>
          <a:xfrm>
            <a:off x="143587" y="1207365"/>
            <a:ext cx="8729578" cy="3508653"/>
          </a:xfrm>
          <a:prstGeom prst="rect">
            <a:avLst/>
          </a:prstGeom>
          <a:noFill/>
        </p:spPr>
        <p:txBody>
          <a:bodyPr wrap="square" rtlCol="0">
            <a:spAutoFit/>
          </a:bodyPr>
          <a:lstStyle/>
          <a:p>
            <a:r>
              <a:rPr lang="en-US" sz="1600" b="1" u="sng" dirty="0"/>
              <a:t>Example #7 – Purchase Order Fraud</a:t>
            </a:r>
            <a:endParaRPr lang="en-US" sz="1600" dirty="0"/>
          </a:p>
          <a:p>
            <a:endParaRPr lang="en-US" sz="1600" dirty="0"/>
          </a:p>
          <a:p>
            <a:r>
              <a:rPr lang="en-US" sz="1600" b="1" dirty="0"/>
              <a:t>Background</a:t>
            </a:r>
          </a:p>
          <a:p>
            <a:pPr marL="285750" indent="-285750">
              <a:buFont typeface="Arial" panose="020B0604020202020204" pitchFamily="34" charset="0"/>
              <a:buChar char="•"/>
            </a:pPr>
            <a:r>
              <a:rPr lang="en-US" sz="1600" dirty="0"/>
              <a:t>RPM Company received an unsolicited sales inquiry from a large corporation that was not an existing customer.</a:t>
            </a:r>
          </a:p>
          <a:p>
            <a:pPr marL="285750" indent="-285750">
              <a:buFont typeface="Arial" panose="020B0604020202020204" pitchFamily="34" charset="0"/>
              <a:buChar char="•"/>
            </a:pPr>
            <a:r>
              <a:rPr lang="en-US" sz="1600" dirty="0"/>
              <a:t>Customer ordered an unusually large quantity of one product type.</a:t>
            </a:r>
          </a:p>
          <a:p>
            <a:pPr marL="285750" indent="-285750">
              <a:buFont typeface="Arial" panose="020B0604020202020204" pitchFamily="34" charset="0"/>
              <a:buChar char="•"/>
            </a:pPr>
            <a:r>
              <a:rPr lang="en-US" sz="1600" dirty="0"/>
              <a:t>Credit check was performed on the customer, references were obtained but not checked.</a:t>
            </a:r>
          </a:p>
          <a:p>
            <a:pPr marL="285750" indent="-285750">
              <a:buFont typeface="Arial" panose="020B0604020202020204" pitchFamily="34" charset="0"/>
              <a:buChar char="•"/>
            </a:pPr>
            <a:r>
              <a:rPr lang="en-US" sz="1600" dirty="0"/>
              <a:t>No face-to-face contact with customer – all over email (customer has a Gmail address).</a:t>
            </a:r>
          </a:p>
          <a:p>
            <a:endParaRPr lang="en-US" sz="1400" dirty="0"/>
          </a:p>
          <a:p>
            <a:r>
              <a:rPr lang="en-US" sz="1600" b="1" dirty="0"/>
              <a:t>What Happened</a:t>
            </a:r>
          </a:p>
          <a:p>
            <a:pPr marL="285750" indent="-285750">
              <a:buFont typeface="Arial" panose="020B0604020202020204" pitchFamily="34" charset="0"/>
              <a:buChar char="•"/>
            </a:pPr>
            <a:r>
              <a:rPr lang="en-US" sz="1600" dirty="0"/>
              <a:t>RPM Company shipped the goods to requested location and invoiced the customer.</a:t>
            </a:r>
          </a:p>
          <a:p>
            <a:pPr marL="285750" indent="-285750">
              <a:buFont typeface="Arial" panose="020B0604020202020204" pitchFamily="34" charset="0"/>
              <a:buChar char="•"/>
            </a:pPr>
            <a:r>
              <a:rPr lang="en-US" sz="1600" dirty="0"/>
              <a:t>Customer did not pay, collection calls not returned.</a:t>
            </a:r>
          </a:p>
          <a:p>
            <a:pPr marL="285750" indent="-285750">
              <a:buFont typeface="Arial" panose="020B0604020202020204" pitchFamily="34" charset="0"/>
              <a:buChar char="•"/>
            </a:pPr>
            <a:r>
              <a:rPr lang="en-US" sz="1600" dirty="0"/>
              <a:t>It was determined the individual placing the order was fraudulently pretending to work for this large corporation.</a:t>
            </a:r>
          </a:p>
        </p:txBody>
      </p:sp>
      <p:sp>
        <p:nvSpPr>
          <p:cNvPr id="7" name="Title 1">
            <a:extLst>
              <a:ext uri="{FF2B5EF4-FFF2-40B4-BE49-F238E27FC236}">
                <a16:creationId xmlns:a16="http://schemas.microsoft.com/office/drawing/2014/main" id="{CA8718A2-0D1D-4283-9333-3336D1709A7A}"/>
              </a:ext>
            </a:extLst>
          </p:cNvPr>
          <p:cNvSpPr txBox="1">
            <a:spLocks/>
          </p:cNvSpPr>
          <p:nvPr/>
        </p:nvSpPr>
        <p:spPr>
          <a:xfrm>
            <a:off x="301842" y="236832"/>
            <a:ext cx="7868557" cy="981693"/>
          </a:xfrm>
          <a:prstGeom prst="rect">
            <a:avLst/>
          </a:prstGeom>
        </p:spPr>
        <p:txBody>
          <a:bodyPr vert="horz" lIns="91440" tIns="45720" rIns="91440" bIns="45720" rtlCol="0" anchor="ctr">
            <a:noAutofit/>
          </a:bodyPr>
          <a:lstStyle>
            <a:lvl1pPr algn="l" defTabSz="685749" rtl="0" eaLnBrk="1" latinLnBrk="0" hangingPunct="1">
              <a:lnSpc>
                <a:spcPct val="90000"/>
              </a:lnSpc>
              <a:spcBef>
                <a:spcPct val="0"/>
              </a:spcBef>
              <a:buNone/>
              <a:defRPr sz="2100" kern="1200">
                <a:solidFill>
                  <a:schemeClr val="bg1"/>
                </a:solidFill>
                <a:latin typeface="+mj-lt"/>
                <a:ea typeface="+mj-ea"/>
                <a:cs typeface="+mj-cs"/>
              </a:defRPr>
            </a:lvl1pPr>
          </a:lstStyle>
          <a:p>
            <a:pPr>
              <a:defRPr/>
            </a:pPr>
            <a:r>
              <a:rPr lang="en-US" sz="2400" dirty="0">
                <a:solidFill>
                  <a:prstClr val="white"/>
                </a:solidFill>
              </a:rPr>
              <a:t>Examples – Bryan Gillette</a:t>
            </a:r>
          </a:p>
        </p:txBody>
      </p:sp>
      <p:sp>
        <p:nvSpPr>
          <p:cNvPr id="8" name="Rectangle: Rounded Corners 7">
            <a:extLst>
              <a:ext uri="{FF2B5EF4-FFF2-40B4-BE49-F238E27FC236}">
                <a16:creationId xmlns:a16="http://schemas.microsoft.com/office/drawing/2014/main" id="{A6D18464-302B-416E-97D5-919A5E17B981}"/>
              </a:ext>
            </a:extLst>
          </p:cNvPr>
          <p:cNvSpPr/>
          <p:nvPr/>
        </p:nvSpPr>
        <p:spPr>
          <a:xfrm>
            <a:off x="949910" y="4952057"/>
            <a:ext cx="6835805" cy="98710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Key Point</a:t>
            </a:r>
          </a:p>
          <a:p>
            <a:pPr algn="ctr"/>
            <a:r>
              <a:rPr lang="en-US" dirty="0"/>
              <a:t>If it sounds too good to be true it probably is!</a:t>
            </a:r>
          </a:p>
          <a:p>
            <a:pPr algn="ctr"/>
            <a:r>
              <a:rPr lang="en-US" dirty="0"/>
              <a:t>- Do your due diligence, ask questions, validate references</a:t>
            </a:r>
          </a:p>
        </p:txBody>
      </p:sp>
    </p:spTree>
    <p:extLst>
      <p:ext uri="{BB962C8B-B14F-4D97-AF65-F5344CB8AC3E}">
        <p14:creationId xmlns:p14="http://schemas.microsoft.com/office/powerpoint/2010/main" val="18753907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33C23F-D9A5-452A-9A1B-2D5479439C0B}"/>
              </a:ext>
            </a:extLst>
          </p:cNvPr>
          <p:cNvSpPr txBox="1"/>
          <p:nvPr/>
        </p:nvSpPr>
        <p:spPr>
          <a:xfrm>
            <a:off x="143587" y="1207365"/>
            <a:ext cx="8729578" cy="3754874"/>
          </a:xfrm>
          <a:prstGeom prst="rect">
            <a:avLst/>
          </a:prstGeom>
          <a:noFill/>
        </p:spPr>
        <p:txBody>
          <a:bodyPr wrap="square" rtlCol="0">
            <a:spAutoFit/>
          </a:bodyPr>
          <a:lstStyle/>
          <a:p>
            <a:r>
              <a:rPr lang="en-US" sz="1600" b="1" u="sng" dirty="0"/>
              <a:t>Example #8 – Bill &amp; Hold</a:t>
            </a:r>
            <a:endParaRPr lang="en-US" sz="1600" dirty="0"/>
          </a:p>
          <a:p>
            <a:endParaRPr lang="en-US" sz="1600" dirty="0"/>
          </a:p>
          <a:p>
            <a:r>
              <a:rPr lang="en-US" sz="1600" b="1" dirty="0"/>
              <a:t>Background</a:t>
            </a:r>
          </a:p>
          <a:p>
            <a:pPr marL="285750" indent="-285750" algn="l">
              <a:buFont typeface="Arial" panose="020B0604020202020204" pitchFamily="34" charset="0"/>
              <a:buChar char="•"/>
            </a:pPr>
            <a:r>
              <a:rPr lang="en-US" sz="1600" dirty="0">
                <a:latin typeface="Calibri"/>
              </a:rPr>
              <a:t>Customer calls RPM Company on February 27 and says it would like to order $100k of merchandise but it does have the warehouse space so can we hold the product for them and deliver it in April.</a:t>
            </a:r>
          </a:p>
          <a:p>
            <a:pPr marL="285750" indent="-285750" algn="l">
              <a:buFont typeface="Arial" panose="020B0604020202020204" pitchFamily="34" charset="0"/>
              <a:buChar char="•"/>
            </a:pPr>
            <a:r>
              <a:rPr lang="en-US" sz="1600" b="0" i="0" u="none" strike="noStrike" noProof="0" dirty="0">
                <a:latin typeface="Calibri"/>
              </a:rPr>
              <a:t>RPM Company has the product on hand and sets it aside in the factory on February 27 marking it with the customer’s name.</a:t>
            </a:r>
          </a:p>
          <a:p>
            <a:pPr marL="285750" indent="-285750" algn="l">
              <a:buFont typeface="Arial" panose="020B0604020202020204" pitchFamily="34" charset="0"/>
              <a:buChar char="•"/>
            </a:pPr>
            <a:r>
              <a:rPr lang="en-US" sz="1600" dirty="0">
                <a:latin typeface="Calibri"/>
              </a:rPr>
              <a:t>RPM Company would like to recognize the $100k in February.</a:t>
            </a:r>
            <a:endParaRPr lang="en-US" sz="1600" b="0" i="0" u="none" strike="noStrike" noProof="0" dirty="0">
              <a:latin typeface="Calibri"/>
            </a:endParaRPr>
          </a:p>
          <a:p>
            <a:endParaRPr lang="en-US" sz="1400" dirty="0"/>
          </a:p>
          <a:p>
            <a:r>
              <a:rPr lang="en-US" sz="1600" b="1" dirty="0"/>
              <a:t>Accounting</a:t>
            </a:r>
          </a:p>
          <a:p>
            <a:pPr marL="285750" indent="-285750" algn="l">
              <a:buFont typeface="Arial" panose="020B0604020202020204" pitchFamily="34" charset="0"/>
              <a:buChar char="•"/>
            </a:pPr>
            <a:r>
              <a:rPr lang="en-US" sz="1600" b="0" i="0" u="none" strike="noStrike" noProof="0" dirty="0">
                <a:latin typeface="Calibri"/>
              </a:rPr>
              <a:t>Likely this revenue cannot be recorded until it is shipped/delivered to the customer.</a:t>
            </a:r>
          </a:p>
          <a:p>
            <a:pPr marL="285750" indent="-285750" algn="l">
              <a:buFont typeface="Arial" panose="020B0604020202020204" pitchFamily="34" charset="0"/>
              <a:buChar char="•"/>
            </a:pPr>
            <a:r>
              <a:rPr lang="en-US" sz="1600" dirty="0">
                <a:latin typeface="Calibri"/>
              </a:rPr>
              <a:t>There are limited circumstances where a company may record this revenue as a “bill &amp; hold” arrangement.  Formal agreements would need to be in place and reviewed by Group Accounting and potentially RPM Corporate Accounting.</a:t>
            </a:r>
          </a:p>
          <a:p>
            <a:pPr marL="285750" indent="-285750" algn="l">
              <a:buFont typeface="Arial" panose="020B0604020202020204" pitchFamily="34" charset="0"/>
              <a:buChar char="•"/>
            </a:pPr>
            <a:r>
              <a:rPr lang="en-US" sz="1600" b="0" i="0" u="none" strike="noStrike" noProof="0" dirty="0">
                <a:latin typeface="Calibri"/>
              </a:rPr>
              <a:t>Bill &amp; Hold arrangements must</a:t>
            </a:r>
            <a:r>
              <a:rPr lang="en-US" sz="1600" dirty="0">
                <a:latin typeface="Calibri"/>
              </a:rPr>
              <a:t> be disclosed on the quarterly Revenue Recognition Questionnaire.</a:t>
            </a:r>
            <a:endParaRPr lang="en-US" sz="1600" b="0" i="0" u="none" strike="noStrike" noProof="0" dirty="0">
              <a:latin typeface="Calibri"/>
            </a:endParaRPr>
          </a:p>
        </p:txBody>
      </p:sp>
      <p:sp>
        <p:nvSpPr>
          <p:cNvPr id="7" name="Title 1">
            <a:extLst>
              <a:ext uri="{FF2B5EF4-FFF2-40B4-BE49-F238E27FC236}">
                <a16:creationId xmlns:a16="http://schemas.microsoft.com/office/drawing/2014/main" id="{CA8718A2-0D1D-4283-9333-3336D1709A7A}"/>
              </a:ext>
            </a:extLst>
          </p:cNvPr>
          <p:cNvSpPr txBox="1">
            <a:spLocks/>
          </p:cNvSpPr>
          <p:nvPr/>
        </p:nvSpPr>
        <p:spPr>
          <a:xfrm>
            <a:off x="301842" y="236832"/>
            <a:ext cx="7868557" cy="981693"/>
          </a:xfrm>
          <a:prstGeom prst="rect">
            <a:avLst/>
          </a:prstGeom>
        </p:spPr>
        <p:txBody>
          <a:bodyPr vert="horz" lIns="91440" tIns="45720" rIns="91440" bIns="45720" rtlCol="0" anchor="ctr">
            <a:noAutofit/>
          </a:bodyPr>
          <a:lstStyle>
            <a:lvl1pPr algn="l" defTabSz="685749" rtl="0" eaLnBrk="1" latinLnBrk="0" hangingPunct="1">
              <a:lnSpc>
                <a:spcPct val="90000"/>
              </a:lnSpc>
              <a:spcBef>
                <a:spcPct val="0"/>
              </a:spcBef>
              <a:buNone/>
              <a:defRPr sz="2100" kern="1200">
                <a:solidFill>
                  <a:schemeClr val="bg1"/>
                </a:solidFill>
                <a:latin typeface="+mj-lt"/>
                <a:ea typeface="+mj-ea"/>
                <a:cs typeface="+mj-cs"/>
              </a:defRPr>
            </a:lvl1pPr>
          </a:lstStyle>
          <a:p>
            <a:pPr>
              <a:defRPr/>
            </a:pPr>
            <a:r>
              <a:rPr lang="en-US" sz="2400" dirty="0">
                <a:solidFill>
                  <a:prstClr val="white"/>
                </a:solidFill>
              </a:rPr>
              <a:t>Examples – Bryan Gillette</a:t>
            </a:r>
          </a:p>
        </p:txBody>
      </p:sp>
      <p:sp>
        <p:nvSpPr>
          <p:cNvPr id="8" name="Rectangle: Rounded Corners 7">
            <a:extLst>
              <a:ext uri="{FF2B5EF4-FFF2-40B4-BE49-F238E27FC236}">
                <a16:creationId xmlns:a16="http://schemas.microsoft.com/office/drawing/2014/main" id="{A6D18464-302B-416E-97D5-919A5E17B981}"/>
              </a:ext>
            </a:extLst>
          </p:cNvPr>
          <p:cNvSpPr/>
          <p:nvPr/>
        </p:nvSpPr>
        <p:spPr>
          <a:xfrm>
            <a:off x="1325731" y="5264458"/>
            <a:ext cx="6365290" cy="9594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Takeaway</a:t>
            </a:r>
          </a:p>
          <a:p>
            <a:pPr algn="ctr"/>
            <a:r>
              <a:rPr lang="en-US" dirty="0"/>
              <a:t>Revenue can rarely be recorded in “bill &amp; hold” situation – consult Accounting.</a:t>
            </a:r>
          </a:p>
        </p:txBody>
      </p:sp>
    </p:spTree>
    <p:extLst>
      <p:ext uri="{BB962C8B-B14F-4D97-AF65-F5344CB8AC3E}">
        <p14:creationId xmlns:p14="http://schemas.microsoft.com/office/powerpoint/2010/main" val="190659866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33C23F-D9A5-452A-9A1B-2D5479439C0B}"/>
              </a:ext>
            </a:extLst>
          </p:cNvPr>
          <p:cNvSpPr txBox="1"/>
          <p:nvPr/>
        </p:nvSpPr>
        <p:spPr>
          <a:xfrm>
            <a:off x="112580" y="1218525"/>
            <a:ext cx="8729578" cy="3016210"/>
          </a:xfrm>
          <a:prstGeom prst="rect">
            <a:avLst/>
          </a:prstGeom>
          <a:noFill/>
        </p:spPr>
        <p:txBody>
          <a:bodyPr wrap="square" rtlCol="0">
            <a:spAutoFit/>
          </a:bodyPr>
          <a:lstStyle/>
          <a:p>
            <a:r>
              <a:rPr lang="en-US" sz="1600" b="1" u="sng" dirty="0"/>
              <a:t>Example #9 – Open Ended Payment Terms</a:t>
            </a:r>
            <a:endParaRPr lang="en-US" sz="1600" dirty="0"/>
          </a:p>
          <a:p>
            <a:endParaRPr lang="en-US" sz="1600" dirty="0"/>
          </a:p>
          <a:p>
            <a:r>
              <a:rPr lang="en-US" sz="1600" b="1" dirty="0"/>
              <a:t>Background</a:t>
            </a:r>
          </a:p>
          <a:p>
            <a:pPr marL="285750" indent="-285750" algn="l">
              <a:buFont typeface="Arial" panose="020B0604020202020204" pitchFamily="34" charset="0"/>
              <a:buChar char="•"/>
            </a:pPr>
            <a:r>
              <a:rPr lang="en-US" sz="1600" dirty="0">
                <a:latin typeface="Calibri"/>
              </a:rPr>
              <a:t>RPM Company “needs” additional revenue to “meet their numbers” at fiscal year end.</a:t>
            </a:r>
          </a:p>
          <a:p>
            <a:pPr marL="285750" indent="-285750" algn="l">
              <a:buFont typeface="Arial" panose="020B0604020202020204" pitchFamily="34" charset="0"/>
              <a:buChar char="•"/>
            </a:pPr>
            <a:r>
              <a:rPr lang="en-US" sz="1600" dirty="0">
                <a:latin typeface="Calibri"/>
              </a:rPr>
              <a:t>RPM Company calls certain customers and offers to sell and ship them product before fiscal year end, telling the customer they can pay for the product “whenever they want”.</a:t>
            </a:r>
            <a:endParaRPr lang="en-US" sz="1600" b="0" i="0" u="none" strike="noStrike" noProof="0" dirty="0">
              <a:latin typeface="Calibri"/>
            </a:endParaRPr>
          </a:p>
          <a:p>
            <a:endParaRPr lang="en-US" sz="1400" dirty="0"/>
          </a:p>
          <a:p>
            <a:r>
              <a:rPr lang="en-US" sz="1600" b="1" dirty="0"/>
              <a:t>Accounting</a:t>
            </a:r>
          </a:p>
          <a:p>
            <a:pPr marL="285750" indent="-285750">
              <a:buFont typeface="Arial" panose="020B0604020202020204" pitchFamily="34" charset="0"/>
              <a:buChar char="•"/>
            </a:pPr>
            <a:r>
              <a:rPr lang="en-US" sz="1600" dirty="0"/>
              <a:t>Receivables must be assessed for collectability and are current assets (meaning are expected to be paid within the next 12 months).</a:t>
            </a:r>
          </a:p>
          <a:p>
            <a:pPr marL="285750" indent="-285750">
              <a:buFont typeface="Arial" panose="020B0604020202020204" pitchFamily="34" charset="0"/>
              <a:buChar char="•"/>
            </a:pPr>
            <a:r>
              <a:rPr lang="en-US" sz="1600" dirty="0"/>
              <a:t>Open ended payment terms may be indicative that the sale is not legitimate or collectible.</a:t>
            </a:r>
          </a:p>
          <a:p>
            <a:endParaRPr lang="en-US" sz="1600" b="1" dirty="0"/>
          </a:p>
        </p:txBody>
      </p:sp>
      <p:sp>
        <p:nvSpPr>
          <p:cNvPr id="7" name="Title 1">
            <a:extLst>
              <a:ext uri="{FF2B5EF4-FFF2-40B4-BE49-F238E27FC236}">
                <a16:creationId xmlns:a16="http://schemas.microsoft.com/office/drawing/2014/main" id="{CA8718A2-0D1D-4283-9333-3336D1709A7A}"/>
              </a:ext>
            </a:extLst>
          </p:cNvPr>
          <p:cNvSpPr txBox="1">
            <a:spLocks/>
          </p:cNvSpPr>
          <p:nvPr/>
        </p:nvSpPr>
        <p:spPr>
          <a:xfrm>
            <a:off x="301842" y="236832"/>
            <a:ext cx="7868557" cy="981693"/>
          </a:xfrm>
          <a:prstGeom prst="rect">
            <a:avLst/>
          </a:prstGeom>
        </p:spPr>
        <p:txBody>
          <a:bodyPr vert="horz" lIns="91440" tIns="45720" rIns="91440" bIns="45720" rtlCol="0" anchor="ctr">
            <a:noAutofit/>
          </a:bodyPr>
          <a:lstStyle>
            <a:lvl1pPr algn="l" defTabSz="685749" rtl="0" eaLnBrk="1" latinLnBrk="0" hangingPunct="1">
              <a:lnSpc>
                <a:spcPct val="90000"/>
              </a:lnSpc>
              <a:spcBef>
                <a:spcPct val="0"/>
              </a:spcBef>
              <a:buNone/>
              <a:defRPr sz="2100" kern="1200">
                <a:solidFill>
                  <a:schemeClr val="bg1"/>
                </a:solidFill>
                <a:latin typeface="+mj-lt"/>
                <a:ea typeface="+mj-ea"/>
                <a:cs typeface="+mj-cs"/>
              </a:defRPr>
            </a:lvl1pPr>
          </a:lstStyle>
          <a:p>
            <a:pPr>
              <a:defRPr/>
            </a:pPr>
            <a:r>
              <a:rPr lang="en-US" sz="2400" dirty="0">
                <a:solidFill>
                  <a:prstClr val="white"/>
                </a:solidFill>
              </a:rPr>
              <a:t>Examples – Bryan Gillette</a:t>
            </a:r>
          </a:p>
        </p:txBody>
      </p:sp>
      <p:sp>
        <p:nvSpPr>
          <p:cNvPr id="8" name="Rectangle: Rounded Corners 7">
            <a:extLst>
              <a:ext uri="{FF2B5EF4-FFF2-40B4-BE49-F238E27FC236}">
                <a16:creationId xmlns:a16="http://schemas.microsoft.com/office/drawing/2014/main" id="{A6D18464-302B-416E-97D5-919A5E17B981}"/>
              </a:ext>
            </a:extLst>
          </p:cNvPr>
          <p:cNvSpPr/>
          <p:nvPr/>
        </p:nvSpPr>
        <p:spPr>
          <a:xfrm>
            <a:off x="1325731" y="5264458"/>
            <a:ext cx="6365290" cy="9594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Takeaway</a:t>
            </a:r>
          </a:p>
          <a:p>
            <a:pPr algn="ctr"/>
            <a:r>
              <a:rPr lang="en-US" dirty="0"/>
              <a:t>Any unusual sales practices, promotions or extended terms should be reviewed with Accounting. </a:t>
            </a:r>
          </a:p>
        </p:txBody>
      </p:sp>
    </p:spTree>
    <p:extLst>
      <p:ext uri="{BB962C8B-B14F-4D97-AF65-F5344CB8AC3E}">
        <p14:creationId xmlns:p14="http://schemas.microsoft.com/office/powerpoint/2010/main" val="320197754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CC3E-AEFC-43D1-813B-FCDDF272E200}"/>
              </a:ext>
            </a:extLst>
          </p:cNvPr>
          <p:cNvSpPr>
            <a:spLocks noGrp="1"/>
          </p:cNvSpPr>
          <p:nvPr>
            <p:ph type="title"/>
          </p:nvPr>
        </p:nvSpPr>
        <p:spPr>
          <a:xfrm>
            <a:off x="250425" y="268045"/>
            <a:ext cx="7868557" cy="981693"/>
          </a:xfrm>
        </p:spPr>
        <p:txBody>
          <a:bodyPr/>
          <a:lstStyle/>
          <a:p>
            <a:pPr lvl="0">
              <a:defRPr/>
            </a:pPr>
            <a:r>
              <a:rPr lang="en-US" sz="2400" dirty="0">
                <a:solidFill>
                  <a:prstClr val="white"/>
                </a:solidFill>
              </a:rPr>
              <a:t>Conclusion – Mike Laroche</a:t>
            </a:r>
          </a:p>
        </p:txBody>
      </p:sp>
      <p:sp>
        <p:nvSpPr>
          <p:cNvPr id="4" name="TextBox 3">
            <a:extLst>
              <a:ext uri="{FF2B5EF4-FFF2-40B4-BE49-F238E27FC236}">
                <a16:creationId xmlns:a16="http://schemas.microsoft.com/office/drawing/2014/main" id="{B56C3ED2-E064-4AE0-9E1C-698EE0B4A73A}"/>
              </a:ext>
            </a:extLst>
          </p:cNvPr>
          <p:cNvSpPr txBox="1"/>
          <p:nvPr/>
        </p:nvSpPr>
        <p:spPr>
          <a:xfrm>
            <a:off x="250425" y="1320284"/>
            <a:ext cx="8494080" cy="4739759"/>
          </a:xfrm>
          <a:prstGeom prst="rect">
            <a:avLst/>
          </a:prstGeom>
          <a:noFill/>
        </p:spPr>
        <p:txBody>
          <a:bodyPr wrap="square" rtlCol="0">
            <a:spAutoFit/>
          </a:bodyPr>
          <a:lstStyle/>
          <a:p>
            <a:endParaRPr lang="en-US" sz="1600" b="1" u="sng" dirty="0"/>
          </a:p>
          <a:p>
            <a:pPr marL="285750" indent="-285750">
              <a:buFont typeface="Arial" panose="020B0604020202020204" pitchFamily="34" charset="0"/>
              <a:buChar char="•"/>
            </a:pPr>
            <a:r>
              <a:rPr lang="en-US" dirty="0"/>
              <a:t>Revenue Accounting rules can be complex.</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Revenue can only be recognized when the accounting requirements are fully met.</a:t>
            </a:r>
          </a:p>
          <a:p>
            <a:endParaRPr lang="en-US" dirty="0"/>
          </a:p>
          <a:p>
            <a:pPr marL="285750" indent="-285750">
              <a:buFont typeface="Arial" panose="020B0604020202020204" pitchFamily="34" charset="0"/>
              <a:buChar char="•"/>
            </a:pPr>
            <a:r>
              <a:rPr lang="en-US" dirty="0"/>
              <a:t>Cash received and/or the ability to invoice per a contract does not necessarily mean that revenue should be recognized.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Unfortunately, we have seen instances of fraud at RPM related to improper revenue recognition – this is a key area of focus for our external auditors (Deloitte).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Whether you are in finance or sales – you are a key part of the process to ensure RPM’s revenue practices are in line with the accounting rules.</a:t>
            </a:r>
          </a:p>
          <a:p>
            <a:endParaRPr lang="en-US" dirty="0"/>
          </a:p>
          <a:p>
            <a:pPr marL="285750" indent="-285750">
              <a:buFont typeface="Arial" panose="020B0604020202020204" pitchFamily="34" charset="0"/>
              <a:buChar char="•"/>
            </a:pPr>
            <a:r>
              <a:rPr lang="en-US" b="1" dirty="0"/>
              <a:t>If you have questions/concerns about a specific transaction, process or policy – reach out to your Company CFO, Group CFO, Corporate Finance or Internal Audit.</a:t>
            </a:r>
          </a:p>
          <a:p>
            <a:pPr marL="742950" lvl="1"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06930548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CC3E-AEFC-43D1-813B-FCDDF272E200}"/>
              </a:ext>
            </a:extLst>
          </p:cNvPr>
          <p:cNvSpPr>
            <a:spLocks noGrp="1"/>
          </p:cNvSpPr>
          <p:nvPr>
            <p:ph type="title"/>
          </p:nvPr>
        </p:nvSpPr>
        <p:spPr>
          <a:xfrm>
            <a:off x="250425" y="268045"/>
            <a:ext cx="7868557" cy="981693"/>
          </a:xfrm>
        </p:spPr>
        <p:txBody>
          <a:bodyPr/>
          <a:lstStyle/>
          <a:p>
            <a:pPr lvl="0">
              <a:defRPr/>
            </a:pPr>
            <a:r>
              <a:rPr lang="en-US" sz="2400" dirty="0">
                <a:solidFill>
                  <a:prstClr val="white"/>
                </a:solidFill>
              </a:rPr>
              <a:t>Resources</a:t>
            </a:r>
          </a:p>
        </p:txBody>
      </p:sp>
      <p:graphicFrame>
        <p:nvGraphicFramePr>
          <p:cNvPr id="3" name="Table 4">
            <a:extLst>
              <a:ext uri="{FF2B5EF4-FFF2-40B4-BE49-F238E27FC236}">
                <a16:creationId xmlns:a16="http://schemas.microsoft.com/office/drawing/2014/main" id="{4E029AAA-ED91-496A-B668-B0354DED94D8}"/>
              </a:ext>
            </a:extLst>
          </p:cNvPr>
          <p:cNvGraphicFramePr>
            <a:graphicFrameLocks noGrp="1"/>
          </p:cNvGraphicFramePr>
          <p:nvPr>
            <p:extLst>
              <p:ext uri="{D42A27DB-BD31-4B8C-83A1-F6EECF244321}">
                <p14:modId xmlns:p14="http://schemas.microsoft.com/office/powerpoint/2010/main" val="2082713834"/>
              </p:ext>
            </p:extLst>
          </p:nvPr>
        </p:nvGraphicFramePr>
        <p:xfrm>
          <a:off x="457200" y="1589821"/>
          <a:ext cx="8058150" cy="2758158"/>
        </p:xfrm>
        <a:graphic>
          <a:graphicData uri="http://schemas.openxmlformats.org/drawingml/2006/table">
            <a:tbl>
              <a:tblPr firstRow="1" bandRow="1">
                <a:tableStyleId>{5C22544A-7EE6-4342-B048-85BDC9FD1C3A}</a:tableStyleId>
              </a:tblPr>
              <a:tblGrid>
                <a:gridCol w="2686050">
                  <a:extLst>
                    <a:ext uri="{9D8B030D-6E8A-4147-A177-3AD203B41FA5}">
                      <a16:colId xmlns:a16="http://schemas.microsoft.com/office/drawing/2014/main" val="3770143198"/>
                    </a:ext>
                  </a:extLst>
                </a:gridCol>
                <a:gridCol w="2686050">
                  <a:extLst>
                    <a:ext uri="{9D8B030D-6E8A-4147-A177-3AD203B41FA5}">
                      <a16:colId xmlns:a16="http://schemas.microsoft.com/office/drawing/2014/main" val="2563539278"/>
                    </a:ext>
                  </a:extLst>
                </a:gridCol>
                <a:gridCol w="2686050">
                  <a:extLst>
                    <a:ext uri="{9D8B030D-6E8A-4147-A177-3AD203B41FA5}">
                      <a16:colId xmlns:a16="http://schemas.microsoft.com/office/drawing/2014/main" val="760161913"/>
                    </a:ext>
                  </a:extLst>
                </a:gridCol>
              </a:tblGrid>
              <a:tr h="312888">
                <a:tc>
                  <a:txBody>
                    <a:bodyPr/>
                    <a:lstStyle/>
                    <a:p>
                      <a:pPr algn="ctr"/>
                      <a:r>
                        <a:rPr lang="en-US" sz="1600" dirty="0"/>
                        <a:t>Name</a:t>
                      </a:r>
                    </a:p>
                  </a:txBody>
                  <a:tcPr/>
                </a:tc>
                <a:tc>
                  <a:txBody>
                    <a:bodyPr/>
                    <a:lstStyle/>
                    <a:p>
                      <a:pPr algn="ctr"/>
                      <a:r>
                        <a:rPr lang="en-US" sz="1600" dirty="0"/>
                        <a:t>Role</a:t>
                      </a:r>
                    </a:p>
                  </a:txBody>
                  <a:tcPr/>
                </a:tc>
                <a:tc>
                  <a:txBody>
                    <a:bodyPr/>
                    <a:lstStyle/>
                    <a:p>
                      <a:pPr algn="ctr"/>
                      <a:r>
                        <a:rPr lang="en-US" sz="1600" dirty="0"/>
                        <a:t>Email</a:t>
                      </a:r>
                    </a:p>
                  </a:txBody>
                  <a:tcPr/>
                </a:tc>
                <a:extLst>
                  <a:ext uri="{0D108BD9-81ED-4DB2-BD59-A6C34878D82A}">
                    <a16:rowId xmlns:a16="http://schemas.microsoft.com/office/drawing/2014/main" val="2487255861"/>
                  </a:ext>
                </a:extLst>
              </a:tr>
              <a:tr h="403813">
                <a:tc>
                  <a:txBody>
                    <a:bodyPr/>
                    <a:lstStyle/>
                    <a:p>
                      <a:r>
                        <a:rPr lang="en-US" sz="1600" dirty="0"/>
                        <a:t>Rusty Gordon</a:t>
                      </a:r>
                    </a:p>
                  </a:txBody>
                  <a:tcPr/>
                </a:tc>
                <a:tc>
                  <a:txBody>
                    <a:bodyPr/>
                    <a:lstStyle/>
                    <a:p>
                      <a:r>
                        <a:rPr lang="en-US" sz="1600" dirty="0"/>
                        <a:t>Chief Financial Officer</a:t>
                      </a:r>
                    </a:p>
                  </a:txBody>
                  <a:tcPr/>
                </a:tc>
                <a:tc>
                  <a:txBody>
                    <a:bodyPr/>
                    <a:lstStyle/>
                    <a:p>
                      <a:r>
                        <a:rPr lang="en-US" sz="1600" dirty="0">
                          <a:hlinkClick r:id="rId2"/>
                        </a:rPr>
                        <a:t>rgordon@rpminc.com</a:t>
                      </a:r>
                      <a:r>
                        <a:rPr lang="en-US" sz="1600" dirty="0"/>
                        <a:t> </a:t>
                      </a:r>
                    </a:p>
                  </a:txBody>
                  <a:tcPr/>
                </a:tc>
                <a:extLst>
                  <a:ext uri="{0D108BD9-81ED-4DB2-BD59-A6C34878D82A}">
                    <a16:rowId xmlns:a16="http://schemas.microsoft.com/office/drawing/2014/main" val="3830672755"/>
                  </a:ext>
                </a:extLst>
              </a:tr>
              <a:tr h="403813">
                <a:tc>
                  <a:txBody>
                    <a:bodyPr/>
                    <a:lstStyle/>
                    <a:p>
                      <a:r>
                        <a:rPr lang="en-US" sz="1600" dirty="0"/>
                        <a:t>Mike Laroche</a:t>
                      </a:r>
                    </a:p>
                  </a:txBody>
                  <a:tcPr/>
                </a:tc>
                <a:tc>
                  <a:txBody>
                    <a:bodyPr/>
                    <a:lstStyle/>
                    <a:p>
                      <a:r>
                        <a:rPr lang="en-US" sz="1600" dirty="0"/>
                        <a:t>Chief Accounting Officer</a:t>
                      </a:r>
                    </a:p>
                  </a:txBody>
                  <a:tcPr/>
                </a:tc>
                <a:tc>
                  <a:txBody>
                    <a:bodyPr/>
                    <a:lstStyle/>
                    <a:p>
                      <a:r>
                        <a:rPr lang="en-US" sz="1600" dirty="0">
                          <a:hlinkClick r:id="rId3"/>
                        </a:rPr>
                        <a:t>mlaroche@rpminc.com</a:t>
                      </a:r>
                      <a:r>
                        <a:rPr lang="en-US" sz="1600" dirty="0"/>
                        <a:t> </a:t>
                      </a:r>
                    </a:p>
                  </a:txBody>
                  <a:tcPr/>
                </a:tc>
                <a:extLst>
                  <a:ext uri="{0D108BD9-81ED-4DB2-BD59-A6C34878D82A}">
                    <a16:rowId xmlns:a16="http://schemas.microsoft.com/office/drawing/2014/main" val="2239188525"/>
                  </a:ext>
                </a:extLst>
              </a:tr>
              <a:tr h="403813">
                <a:tc>
                  <a:txBody>
                    <a:bodyPr/>
                    <a:lstStyle/>
                    <a:p>
                      <a:r>
                        <a:rPr lang="en-US" sz="1600" dirty="0"/>
                        <a:t>Bryan Gillette</a:t>
                      </a:r>
                    </a:p>
                  </a:txBody>
                  <a:tcPr/>
                </a:tc>
                <a:tc>
                  <a:txBody>
                    <a:bodyPr/>
                    <a:lstStyle/>
                    <a:p>
                      <a:r>
                        <a:rPr lang="en-US" sz="1600" dirty="0"/>
                        <a:t>Chief Audit Executive</a:t>
                      </a:r>
                    </a:p>
                  </a:txBody>
                  <a:tcPr/>
                </a:tc>
                <a:tc>
                  <a:txBody>
                    <a:bodyPr/>
                    <a:lstStyle/>
                    <a:p>
                      <a:r>
                        <a:rPr lang="en-US" sz="1600" dirty="0">
                          <a:hlinkClick r:id="rId4"/>
                        </a:rPr>
                        <a:t>bgillette@rpminc.com</a:t>
                      </a:r>
                      <a:r>
                        <a:rPr lang="en-US" sz="1600" dirty="0"/>
                        <a:t> </a:t>
                      </a:r>
                    </a:p>
                  </a:txBody>
                  <a:tcPr/>
                </a:tc>
                <a:extLst>
                  <a:ext uri="{0D108BD9-81ED-4DB2-BD59-A6C34878D82A}">
                    <a16:rowId xmlns:a16="http://schemas.microsoft.com/office/drawing/2014/main" val="461476318"/>
                  </a:ext>
                </a:extLst>
              </a:tr>
              <a:tr h="403813">
                <a:tc>
                  <a:txBody>
                    <a:bodyPr/>
                    <a:lstStyle/>
                    <a:p>
                      <a:r>
                        <a:rPr lang="en-US" sz="1600" dirty="0"/>
                        <a:t>Shelley Earl</a:t>
                      </a:r>
                    </a:p>
                  </a:txBody>
                  <a:tcPr/>
                </a:tc>
                <a:tc>
                  <a:txBody>
                    <a:bodyPr/>
                    <a:lstStyle/>
                    <a:p>
                      <a:r>
                        <a:rPr lang="en-US" sz="1600" dirty="0"/>
                        <a:t>Director Global Compliance</a:t>
                      </a:r>
                    </a:p>
                  </a:txBody>
                  <a:tcPr/>
                </a:tc>
                <a:tc>
                  <a:txBody>
                    <a:bodyPr/>
                    <a:lstStyle/>
                    <a:p>
                      <a:r>
                        <a:rPr lang="en-US" sz="1600" dirty="0">
                          <a:hlinkClick r:id="rId5"/>
                        </a:rPr>
                        <a:t>searl@rpminc.com</a:t>
                      </a:r>
                      <a:r>
                        <a:rPr lang="en-US" sz="1600" dirty="0"/>
                        <a:t> </a:t>
                      </a:r>
                    </a:p>
                  </a:txBody>
                  <a:tcPr/>
                </a:tc>
                <a:extLst>
                  <a:ext uri="{0D108BD9-81ED-4DB2-BD59-A6C34878D82A}">
                    <a16:rowId xmlns:a16="http://schemas.microsoft.com/office/drawing/2014/main" val="915116215"/>
                  </a:ext>
                </a:extLst>
              </a:tr>
              <a:tr h="403813">
                <a:tc>
                  <a:txBody>
                    <a:bodyPr/>
                    <a:lstStyle/>
                    <a:p>
                      <a:r>
                        <a:rPr lang="en-US" sz="1600" dirty="0"/>
                        <a:t>Paul Heming </a:t>
                      </a:r>
                    </a:p>
                  </a:txBody>
                  <a:tcPr/>
                </a:tc>
                <a:tc>
                  <a:txBody>
                    <a:bodyPr/>
                    <a:lstStyle/>
                    <a:p>
                      <a:r>
                        <a:rPr lang="en-US" sz="1600" dirty="0"/>
                        <a:t>Director of Accounting</a:t>
                      </a:r>
                    </a:p>
                  </a:txBody>
                  <a:tcPr/>
                </a:tc>
                <a:tc>
                  <a:txBody>
                    <a:bodyPr/>
                    <a:lstStyle/>
                    <a:p>
                      <a:r>
                        <a:rPr lang="en-US" sz="1600" dirty="0">
                          <a:hlinkClick r:id="rId6"/>
                        </a:rPr>
                        <a:t>pheming@rpminc.com</a:t>
                      </a:r>
                      <a:endParaRPr lang="en-US" sz="1600" dirty="0"/>
                    </a:p>
                  </a:txBody>
                  <a:tcPr/>
                </a:tc>
                <a:extLst>
                  <a:ext uri="{0D108BD9-81ED-4DB2-BD59-A6C34878D82A}">
                    <a16:rowId xmlns:a16="http://schemas.microsoft.com/office/drawing/2014/main" val="2127720724"/>
                  </a:ext>
                </a:extLst>
              </a:tr>
              <a:tr h="403813">
                <a:tc>
                  <a:txBody>
                    <a:bodyPr/>
                    <a:lstStyle/>
                    <a:p>
                      <a:r>
                        <a:rPr lang="en-US" sz="1600" dirty="0"/>
                        <a:t>Cheriece Boyd</a:t>
                      </a:r>
                    </a:p>
                  </a:txBody>
                  <a:tcPr/>
                </a:tc>
                <a:tc>
                  <a:txBody>
                    <a:bodyPr/>
                    <a:lstStyle/>
                    <a:p>
                      <a:r>
                        <a:rPr lang="en-US" sz="1600" dirty="0"/>
                        <a:t>Director of Internal Audit</a:t>
                      </a:r>
                    </a:p>
                  </a:txBody>
                  <a:tcPr/>
                </a:tc>
                <a:tc>
                  <a:txBody>
                    <a:bodyPr/>
                    <a:lstStyle/>
                    <a:p>
                      <a:r>
                        <a:rPr lang="en-US" sz="1600" dirty="0">
                          <a:hlinkClick r:id="rId7"/>
                        </a:rPr>
                        <a:t>cboyd@rpminc.com</a:t>
                      </a:r>
                      <a:r>
                        <a:rPr lang="en-US" sz="1600" dirty="0"/>
                        <a:t> </a:t>
                      </a:r>
                    </a:p>
                  </a:txBody>
                  <a:tcPr/>
                </a:tc>
                <a:extLst>
                  <a:ext uri="{0D108BD9-81ED-4DB2-BD59-A6C34878D82A}">
                    <a16:rowId xmlns:a16="http://schemas.microsoft.com/office/drawing/2014/main" val="338595277"/>
                  </a:ext>
                </a:extLst>
              </a:tr>
            </a:tbl>
          </a:graphicData>
        </a:graphic>
      </p:graphicFrame>
      <p:graphicFrame>
        <p:nvGraphicFramePr>
          <p:cNvPr id="7" name="Table 4">
            <a:extLst>
              <a:ext uri="{FF2B5EF4-FFF2-40B4-BE49-F238E27FC236}">
                <a16:creationId xmlns:a16="http://schemas.microsoft.com/office/drawing/2014/main" id="{08049975-4710-4783-AA86-A54D23533C23}"/>
              </a:ext>
            </a:extLst>
          </p:cNvPr>
          <p:cNvGraphicFramePr>
            <a:graphicFrameLocks noGrp="1"/>
          </p:cNvGraphicFramePr>
          <p:nvPr>
            <p:extLst>
              <p:ext uri="{D42A27DB-BD31-4B8C-83A1-F6EECF244321}">
                <p14:modId xmlns:p14="http://schemas.microsoft.com/office/powerpoint/2010/main" val="4084596094"/>
              </p:ext>
            </p:extLst>
          </p:nvPr>
        </p:nvGraphicFramePr>
        <p:xfrm>
          <a:off x="457200" y="4722437"/>
          <a:ext cx="8058150" cy="1676400"/>
        </p:xfrm>
        <a:graphic>
          <a:graphicData uri="http://schemas.openxmlformats.org/drawingml/2006/table">
            <a:tbl>
              <a:tblPr firstRow="1" bandRow="1">
                <a:tableStyleId>{5C22544A-7EE6-4342-B048-85BDC9FD1C3A}</a:tableStyleId>
              </a:tblPr>
              <a:tblGrid>
                <a:gridCol w="2686050">
                  <a:extLst>
                    <a:ext uri="{9D8B030D-6E8A-4147-A177-3AD203B41FA5}">
                      <a16:colId xmlns:a16="http://schemas.microsoft.com/office/drawing/2014/main" val="3770143198"/>
                    </a:ext>
                  </a:extLst>
                </a:gridCol>
                <a:gridCol w="2686050">
                  <a:extLst>
                    <a:ext uri="{9D8B030D-6E8A-4147-A177-3AD203B41FA5}">
                      <a16:colId xmlns:a16="http://schemas.microsoft.com/office/drawing/2014/main" val="2563539278"/>
                    </a:ext>
                  </a:extLst>
                </a:gridCol>
                <a:gridCol w="2686050">
                  <a:extLst>
                    <a:ext uri="{9D8B030D-6E8A-4147-A177-3AD203B41FA5}">
                      <a16:colId xmlns:a16="http://schemas.microsoft.com/office/drawing/2014/main" val="760161913"/>
                    </a:ext>
                  </a:extLst>
                </a:gridCol>
              </a:tblGrid>
              <a:tr h="297283">
                <a:tc>
                  <a:txBody>
                    <a:bodyPr/>
                    <a:lstStyle/>
                    <a:p>
                      <a:pPr algn="ctr"/>
                      <a:r>
                        <a:rPr lang="en-US" sz="1600" dirty="0"/>
                        <a:t>Name</a:t>
                      </a:r>
                    </a:p>
                  </a:txBody>
                  <a:tcPr/>
                </a:tc>
                <a:tc>
                  <a:txBody>
                    <a:bodyPr/>
                    <a:lstStyle/>
                    <a:p>
                      <a:pPr algn="ctr"/>
                      <a:r>
                        <a:rPr lang="en-US" sz="1600" dirty="0"/>
                        <a:t>Role</a:t>
                      </a:r>
                    </a:p>
                  </a:txBody>
                  <a:tcPr/>
                </a:tc>
                <a:tc>
                  <a:txBody>
                    <a:bodyPr/>
                    <a:lstStyle/>
                    <a:p>
                      <a:pPr algn="ctr"/>
                      <a:r>
                        <a:rPr lang="en-US" sz="1600" dirty="0"/>
                        <a:t>Email</a:t>
                      </a:r>
                    </a:p>
                  </a:txBody>
                  <a:tcPr/>
                </a:tc>
                <a:extLst>
                  <a:ext uri="{0D108BD9-81ED-4DB2-BD59-A6C34878D82A}">
                    <a16:rowId xmlns:a16="http://schemas.microsoft.com/office/drawing/2014/main" val="2487255861"/>
                  </a:ext>
                </a:extLst>
              </a:tr>
              <a:tr h="283989">
                <a:tc>
                  <a:txBody>
                    <a:bodyPr/>
                    <a:lstStyle/>
                    <a:p>
                      <a:r>
                        <a:rPr lang="en-US" sz="1600" dirty="0"/>
                        <a:t>Jaime Brink</a:t>
                      </a:r>
                    </a:p>
                  </a:txBody>
                  <a:tcPr/>
                </a:tc>
                <a:tc>
                  <a:txBody>
                    <a:bodyPr/>
                    <a:lstStyle/>
                    <a:p>
                      <a:r>
                        <a:rPr lang="en-US" sz="1600" dirty="0"/>
                        <a:t>CPG CFO</a:t>
                      </a:r>
                    </a:p>
                  </a:txBody>
                  <a:tcPr/>
                </a:tc>
                <a:tc>
                  <a:txBody>
                    <a:bodyPr/>
                    <a:lstStyle/>
                    <a:p>
                      <a:r>
                        <a:rPr lang="en-US" sz="1600" dirty="0">
                          <a:hlinkClick r:id="rId8"/>
                        </a:rPr>
                        <a:t>JBrink@tremcoinc.com</a:t>
                      </a:r>
                      <a:r>
                        <a:rPr lang="en-US" sz="1600" dirty="0"/>
                        <a:t> </a:t>
                      </a:r>
                    </a:p>
                  </a:txBody>
                  <a:tcPr/>
                </a:tc>
                <a:extLst>
                  <a:ext uri="{0D108BD9-81ED-4DB2-BD59-A6C34878D82A}">
                    <a16:rowId xmlns:a16="http://schemas.microsoft.com/office/drawing/2014/main" val="3830672755"/>
                  </a:ext>
                </a:extLst>
              </a:tr>
              <a:tr h="241672">
                <a:tc>
                  <a:txBody>
                    <a:bodyPr/>
                    <a:lstStyle/>
                    <a:p>
                      <a:r>
                        <a:rPr lang="en-US" sz="1600" dirty="0"/>
                        <a:t>Don Harmeyer</a:t>
                      </a:r>
                    </a:p>
                  </a:txBody>
                  <a:tcPr/>
                </a:tc>
                <a:tc>
                  <a:txBody>
                    <a:bodyPr/>
                    <a:lstStyle/>
                    <a:p>
                      <a:r>
                        <a:rPr lang="en-US" sz="1600" dirty="0"/>
                        <a:t>Consumer CFO</a:t>
                      </a:r>
                    </a:p>
                  </a:txBody>
                  <a:tcPr/>
                </a:tc>
                <a:tc>
                  <a:txBody>
                    <a:bodyPr/>
                    <a:lstStyle/>
                    <a:p>
                      <a:r>
                        <a:rPr lang="en-US" sz="1600" dirty="0">
                          <a:hlinkClick r:id="rId9"/>
                        </a:rPr>
                        <a:t>DHarmeyer@rustoleum.com</a:t>
                      </a:r>
                      <a:r>
                        <a:rPr lang="en-US" sz="1600" dirty="0"/>
                        <a:t>   </a:t>
                      </a:r>
                    </a:p>
                  </a:txBody>
                  <a:tcPr/>
                </a:tc>
                <a:extLst>
                  <a:ext uri="{0D108BD9-81ED-4DB2-BD59-A6C34878D82A}">
                    <a16:rowId xmlns:a16="http://schemas.microsoft.com/office/drawing/2014/main" val="2239188525"/>
                  </a:ext>
                </a:extLst>
              </a:tr>
              <a:tr h="261499">
                <a:tc>
                  <a:txBody>
                    <a:bodyPr/>
                    <a:lstStyle/>
                    <a:p>
                      <a:r>
                        <a:rPr lang="en-US" sz="1600" dirty="0"/>
                        <a:t>Mike Spinelli</a:t>
                      </a:r>
                    </a:p>
                  </a:txBody>
                  <a:tcPr/>
                </a:tc>
                <a:tc>
                  <a:txBody>
                    <a:bodyPr/>
                    <a:lstStyle/>
                    <a:p>
                      <a:r>
                        <a:rPr lang="en-US" sz="1600" dirty="0"/>
                        <a:t>PCG CFO</a:t>
                      </a:r>
                    </a:p>
                  </a:txBody>
                  <a:tcPr/>
                </a:tc>
                <a:tc>
                  <a:txBody>
                    <a:bodyPr/>
                    <a:lstStyle/>
                    <a:p>
                      <a:r>
                        <a:rPr lang="it-IT" sz="1600" dirty="0">
                          <a:hlinkClick r:id="rId10"/>
                        </a:rPr>
                        <a:t>mike.spinelli@rpmpcg.com</a:t>
                      </a:r>
                      <a:r>
                        <a:rPr lang="it-IT" sz="1600" dirty="0"/>
                        <a:t> </a:t>
                      </a:r>
                      <a:endParaRPr lang="en-US" sz="1600" dirty="0"/>
                    </a:p>
                  </a:txBody>
                  <a:tcPr/>
                </a:tc>
                <a:extLst>
                  <a:ext uri="{0D108BD9-81ED-4DB2-BD59-A6C34878D82A}">
                    <a16:rowId xmlns:a16="http://schemas.microsoft.com/office/drawing/2014/main" val="461476318"/>
                  </a:ext>
                </a:extLst>
              </a:tr>
              <a:tr h="267063">
                <a:tc>
                  <a:txBody>
                    <a:bodyPr/>
                    <a:lstStyle/>
                    <a:p>
                      <a:r>
                        <a:rPr lang="en-US" sz="1600" dirty="0"/>
                        <a:t>Neil Smith</a:t>
                      </a:r>
                    </a:p>
                  </a:txBody>
                  <a:tcPr/>
                </a:tc>
                <a:tc>
                  <a:txBody>
                    <a:bodyPr/>
                    <a:lstStyle/>
                    <a:p>
                      <a:r>
                        <a:rPr lang="en-US" sz="1600" dirty="0"/>
                        <a:t>SPG CFO</a:t>
                      </a:r>
                    </a:p>
                  </a:txBody>
                  <a:tcPr/>
                </a:tc>
                <a:tc>
                  <a:txBody>
                    <a:bodyPr/>
                    <a:lstStyle/>
                    <a:p>
                      <a:r>
                        <a:rPr lang="nb-NO" sz="1600" dirty="0">
                          <a:hlinkClick r:id="rId11"/>
                        </a:rPr>
                        <a:t>nsmith@rpmspg.com</a:t>
                      </a:r>
                      <a:r>
                        <a:rPr lang="nb-NO" sz="1600" dirty="0"/>
                        <a:t> </a:t>
                      </a:r>
                      <a:endParaRPr lang="en-US" sz="1600" dirty="0"/>
                    </a:p>
                  </a:txBody>
                  <a:tcPr/>
                </a:tc>
                <a:extLst>
                  <a:ext uri="{0D108BD9-81ED-4DB2-BD59-A6C34878D82A}">
                    <a16:rowId xmlns:a16="http://schemas.microsoft.com/office/drawing/2014/main" val="915116215"/>
                  </a:ext>
                </a:extLst>
              </a:tr>
            </a:tbl>
          </a:graphicData>
        </a:graphic>
      </p:graphicFrame>
      <p:sp>
        <p:nvSpPr>
          <p:cNvPr id="8" name="TextBox 7">
            <a:extLst>
              <a:ext uri="{FF2B5EF4-FFF2-40B4-BE49-F238E27FC236}">
                <a16:creationId xmlns:a16="http://schemas.microsoft.com/office/drawing/2014/main" id="{EE2F8A08-5D88-4FA7-A4A4-D099796B721A}"/>
              </a:ext>
            </a:extLst>
          </p:cNvPr>
          <p:cNvSpPr txBox="1"/>
          <p:nvPr/>
        </p:nvSpPr>
        <p:spPr>
          <a:xfrm>
            <a:off x="161925" y="1229217"/>
            <a:ext cx="8648700" cy="369332"/>
          </a:xfrm>
          <a:prstGeom prst="rect">
            <a:avLst/>
          </a:prstGeom>
          <a:noFill/>
        </p:spPr>
        <p:txBody>
          <a:bodyPr wrap="square" rtlCol="0">
            <a:spAutoFit/>
          </a:bodyPr>
          <a:lstStyle/>
          <a:p>
            <a:r>
              <a:rPr lang="en-US" b="1" dirty="0"/>
              <a:t>RPM Resources</a:t>
            </a:r>
          </a:p>
        </p:txBody>
      </p:sp>
      <p:sp>
        <p:nvSpPr>
          <p:cNvPr id="9" name="TextBox 8">
            <a:extLst>
              <a:ext uri="{FF2B5EF4-FFF2-40B4-BE49-F238E27FC236}">
                <a16:creationId xmlns:a16="http://schemas.microsoft.com/office/drawing/2014/main" id="{441B9205-F9F4-4E07-BA24-40D34F2EB609}"/>
              </a:ext>
            </a:extLst>
          </p:cNvPr>
          <p:cNvSpPr txBox="1"/>
          <p:nvPr/>
        </p:nvSpPr>
        <p:spPr>
          <a:xfrm>
            <a:off x="161925" y="4373626"/>
            <a:ext cx="8648700" cy="369332"/>
          </a:xfrm>
          <a:prstGeom prst="rect">
            <a:avLst/>
          </a:prstGeom>
          <a:noFill/>
        </p:spPr>
        <p:txBody>
          <a:bodyPr wrap="square" rtlCol="0">
            <a:spAutoFit/>
          </a:bodyPr>
          <a:lstStyle/>
          <a:p>
            <a:r>
              <a:rPr lang="en-US" b="1" dirty="0"/>
              <a:t>Group Resources</a:t>
            </a:r>
          </a:p>
        </p:txBody>
      </p:sp>
    </p:spTree>
    <p:extLst>
      <p:ext uri="{BB962C8B-B14F-4D97-AF65-F5344CB8AC3E}">
        <p14:creationId xmlns:p14="http://schemas.microsoft.com/office/powerpoint/2010/main" val="208174015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CC3E-AEFC-43D1-813B-FCDDF272E200}"/>
              </a:ext>
            </a:extLst>
          </p:cNvPr>
          <p:cNvSpPr>
            <a:spLocks noGrp="1"/>
          </p:cNvSpPr>
          <p:nvPr>
            <p:ph type="title"/>
          </p:nvPr>
        </p:nvSpPr>
        <p:spPr>
          <a:xfrm>
            <a:off x="250425" y="205901"/>
            <a:ext cx="7868557" cy="981693"/>
          </a:xfrm>
        </p:spPr>
        <p:txBody>
          <a:bodyPr/>
          <a:lstStyle/>
          <a:p>
            <a:pPr lvl="0">
              <a:defRPr/>
            </a:pPr>
            <a:r>
              <a:rPr lang="en-US" sz="2400" dirty="0">
                <a:solidFill>
                  <a:prstClr val="white"/>
                </a:solidFill>
              </a:rPr>
              <a:t>Presenters</a:t>
            </a:r>
          </a:p>
        </p:txBody>
      </p:sp>
      <p:sp>
        <p:nvSpPr>
          <p:cNvPr id="4" name="TextBox 3">
            <a:extLst>
              <a:ext uri="{FF2B5EF4-FFF2-40B4-BE49-F238E27FC236}">
                <a16:creationId xmlns:a16="http://schemas.microsoft.com/office/drawing/2014/main" id="{B56C3ED2-E064-4AE0-9E1C-698EE0B4A73A}"/>
              </a:ext>
            </a:extLst>
          </p:cNvPr>
          <p:cNvSpPr txBox="1"/>
          <p:nvPr/>
        </p:nvSpPr>
        <p:spPr>
          <a:xfrm>
            <a:off x="161649" y="1382429"/>
            <a:ext cx="8680511" cy="4616648"/>
          </a:xfrm>
          <a:prstGeom prst="rect">
            <a:avLst/>
          </a:prstGeom>
          <a:noFill/>
        </p:spPr>
        <p:txBody>
          <a:bodyPr wrap="square" rtlCol="0">
            <a:spAutoFit/>
          </a:bodyPr>
          <a:lstStyle/>
          <a:p>
            <a:endParaRPr lang="en-US" sz="1600" b="1" u="sng" dirty="0"/>
          </a:p>
          <a:p>
            <a:pPr marL="285750" indent="-285750">
              <a:buFont typeface="Arial" panose="020B0604020202020204" pitchFamily="34" charset="0"/>
              <a:buChar char="•"/>
            </a:pPr>
            <a:r>
              <a:rPr lang="en-US" sz="2200" dirty="0"/>
              <a:t>Rusty Gordon, VP &amp; Chief Financial Officer</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Mike Laroche, VP Controller &amp; Chief Accounting Officer</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Bryan Gillette, Senior Director – Internal Audit &amp; Chief Audit Executive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r>
              <a:rPr lang="en-US" sz="2200" dirty="0"/>
              <a:t>Live Q&amp;A:</a:t>
            </a:r>
          </a:p>
          <a:p>
            <a:pPr marL="342900" indent="-342900">
              <a:buFont typeface="Arial" panose="020B0604020202020204" pitchFamily="34" charset="0"/>
              <a:buChar char="•"/>
            </a:pPr>
            <a:r>
              <a:rPr lang="en-US" sz="2200" dirty="0"/>
              <a:t>Paul Heming, Director of Accounting</a:t>
            </a:r>
          </a:p>
          <a:p>
            <a:pPr marL="342900" indent="-342900">
              <a:buFont typeface="Arial" panose="020B0604020202020204" pitchFamily="34" charset="0"/>
              <a:buChar char="•"/>
            </a:pPr>
            <a:r>
              <a:rPr lang="en-US" sz="2200" dirty="0"/>
              <a:t>Cheriece Boyd, Director of Internal Audit</a:t>
            </a:r>
          </a:p>
          <a:p>
            <a:pPr marL="342900" indent="-342900">
              <a:buFont typeface="Arial" panose="020B0604020202020204" pitchFamily="34" charset="0"/>
              <a:buChar char="•"/>
            </a:pPr>
            <a:r>
              <a:rPr lang="en-US" sz="2200" dirty="0"/>
              <a:t>Shelley Earl, Director of Global Compliance</a:t>
            </a:r>
          </a:p>
          <a:p>
            <a:endParaRPr lang="en-US" sz="22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776890599"/>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CC3E-AEFC-43D1-813B-FCDDF272E200}"/>
              </a:ext>
            </a:extLst>
          </p:cNvPr>
          <p:cNvSpPr>
            <a:spLocks noGrp="1"/>
          </p:cNvSpPr>
          <p:nvPr>
            <p:ph type="title"/>
          </p:nvPr>
        </p:nvSpPr>
        <p:spPr>
          <a:xfrm>
            <a:off x="419102" y="136893"/>
            <a:ext cx="7615627" cy="1005840"/>
          </a:xfrm>
        </p:spPr>
        <p:txBody>
          <a:bodyPr vert="horz" lIns="91440" tIns="45720" rIns="91440" bIns="45720" rtlCol="0" anchor="ctr">
            <a:normAutofit/>
          </a:bodyPr>
          <a:lstStyle/>
          <a:p>
            <a:pPr lvl="0">
              <a:defRPr/>
            </a:pPr>
            <a:r>
              <a:rPr lang="en-US" kern="1200">
                <a:latin typeface="+mj-lt"/>
                <a:ea typeface="+mj-ea"/>
                <a:cs typeface="+mj-cs"/>
              </a:rPr>
              <a:t>Why are we here? – Rusty Gordon</a:t>
            </a:r>
          </a:p>
        </p:txBody>
      </p:sp>
      <p:sp>
        <p:nvSpPr>
          <p:cNvPr id="4" name="TextBox 3">
            <a:extLst>
              <a:ext uri="{FF2B5EF4-FFF2-40B4-BE49-F238E27FC236}">
                <a16:creationId xmlns:a16="http://schemas.microsoft.com/office/drawing/2014/main" id="{B56C3ED2-E064-4AE0-9E1C-698EE0B4A73A}"/>
              </a:ext>
            </a:extLst>
          </p:cNvPr>
          <p:cNvSpPr txBox="1"/>
          <p:nvPr/>
        </p:nvSpPr>
        <p:spPr>
          <a:xfrm>
            <a:off x="628650" y="1428989"/>
            <a:ext cx="3886200" cy="5135424"/>
          </a:xfrm>
          <a:prstGeom prst="rect">
            <a:avLst/>
          </a:prstGeom>
        </p:spPr>
        <p:txBody>
          <a:bodyPr vert="horz" lIns="91440" tIns="45720" rIns="91440" bIns="45720" rtlCol="0">
            <a:normAutofit/>
          </a:bodyPr>
          <a:lstStyle/>
          <a:p>
            <a:pPr indent="-171438" defTabSz="685749">
              <a:lnSpc>
                <a:spcPct val="90000"/>
              </a:lnSpc>
              <a:spcAft>
                <a:spcPts val="600"/>
              </a:spcAft>
              <a:buFont typeface="Arial" panose="020B0604020202020204" pitchFamily="34" charset="0"/>
              <a:buChar char="•"/>
            </a:pPr>
            <a:endParaRPr lang="en-US" sz="2100"/>
          </a:p>
          <a:p>
            <a:pPr marL="285750" indent="-171438" defTabSz="685749">
              <a:lnSpc>
                <a:spcPct val="90000"/>
              </a:lnSpc>
              <a:spcAft>
                <a:spcPts val="600"/>
              </a:spcAft>
              <a:buFont typeface="Arial" panose="020B0604020202020204" pitchFamily="34" charset="0"/>
              <a:buChar char="•"/>
            </a:pPr>
            <a:r>
              <a:rPr lang="en-US" sz="2100"/>
              <a:t>Accounting is a Team Sport!</a:t>
            </a:r>
          </a:p>
          <a:p>
            <a:pPr marL="285750" indent="-171438" defTabSz="685749">
              <a:lnSpc>
                <a:spcPct val="90000"/>
              </a:lnSpc>
              <a:spcAft>
                <a:spcPts val="600"/>
              </a:spcAft>
              <a:buFont typeface="Arial" panose="020B0604020202020204" pitchFamily="34" charset="0"/>
              <a:buChar char="•"/>
            </a:pPr>
            <a:endParaRPr lang="en-US" sz="2100"/>
          </a:p>
          <a:p>
            <a:pPr marL="285750" indent="-171438" defTabSz="685749">
              <a:lnSpc>
                <a:spcPct val="90000"/>
              </a:lnSpc>
              <a:spcAft>
                <a:spcPts val="600"/>
              </a:spcAft>
              <a:buFont typeface="Arial" panose="020B0604020202020204" pitchFamily="34" charset="0"/>
              <a:buChar char="•"/>
            </a:pPr>
            <a:r>
              <a:rPr lang="en-US" sz="2100"/>
              <a:t>We need to work together.</a:t>
            </a:r>
          </a:p>
          <a:p>
            <a:pPr marL="285750" indent="-171438" defTabSz="685749">
              <a:lnSpc>
                <a:spcPct val="90000"/>
              </a:lnSpc>
              <a:spcAft>
                <a:spcPts val="600"/>
              </a:spcAft>
              <a:buFont typeface="Arial" panose="020B0604020202020204" pitchFamily="34" charset="0"/>
              <a:buChar char="•"/>
            </a:pPr>
            <a:endParaRPr lang="en-US" sz="2100"/>
          </a:p>
          <a:p>
            <a:pPr marL="285750" indent="-171438" defTabSz="685749">
              <a:lnSpc>
                <a:spcPct val="90000"/>
              </a:lnSpc>
              <a:spcAft>
                <a:spcPts val="600"/>
              </a:spcAft>
              <a:buFont typeface="Arial" panose="020B0604020202020204" pitchFamily="34" charset="0"/>
              <a:buChar char="•"/>
            </a:pPr>
            <a:r>
              <a:rPr lang="en-US" sz="2100"/>
              <a:t>You don’t need to be an accountant – you just need to know when to call the accountants.</a:t>
            </a:r>
          </a:p>
        </p:txBody>
      </p:sp>
      <p:pic>
        <p:nvPicPr>
          <p:cNvPr id="8" name="Picture 7" descr="A chalkboard with equations&#10;&#10;Description automatically generated with low confidence">
            <a:extLst>
              <a:ext uri="{FF2B5EF4-FFF2-40B4-BE49-F238E27FC236}">
                <a16:creationId xmlns:a16="http://schemas.microsoft.com/office/drawing/2014/main" id="{9BA43E8B-FA40-4CA7-BBAE-3AF25E94E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466" y="1428989"/>
            <a:ext cx="3851568" cy="5135424"/>
          </a:xfrm>
          <a:prstGeom prst="rect">
            <a:avLst/>
          </a:prstGeom>
          <a:noFill/>
        </p:spPr>
      </p:pic>
    </p:spTree>
    <p:extLst>
      <p:ext uri="{BB962C8B-B14F-4D97-AF65-F5344CB8AC3E}">
        <p14:creationId xmlns:p14="http://schemas.microsoft.com/office/powerpoint/2010/main" val="146903168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a:extLst>
              <a:ext uri="{FF2B5EF4-FFF2-40B4-BE49-F238E27FC236}">
                <a16:creationId xmlns:a16="http://schemas.microsoft.com/office/drawing/2014/main" id="{1FA2D1C0-BB8A-45C4-93AE-A236337E0893}"/>
              </a:ext>
            </a:extLst>
          </p:cNvPr>
          <p:cNvSpPr/>
          <p:nvPr/>
        </p:nvSpPr>
        <p:spPr>
          <a:xfrm>
            <a:off x="204187" y="2332503"/>
            <a:ext cx="7315198" cy="2226426"/>
          </a:xfrm>
          <a:prstGeom prst="rightArrow">
            <a:avLst>
              <a:gd name="adj1" fmla="val 50000"/>
              <a:gd name="adj2" fmla="val 50000"/>
            </a:avLst>
          </a:prstGeom>
          <a:solidFill>
            <a:schemeClr val="bg1">
              <a:lumMod val="65000"/>
            </a:schemeClr>
          </a:solidFill>
          <a:ln w="38100">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2D21168-9B87-469C-9F90-060F346B23EA}"/>
              </a:ext>
            </a:extLst>
          </p:cNvPr>
          <p:cNvSpPr/>
          <p:nvPr/>
        </p:nvSpPr>
        <p:spPr>
          <a:xfrm>
            <a:off x="5477522" y="2844224"/>
            <a:ext cx="1570841" cy="120032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a:p>
          <a:p>
            <a:pPr algn="ctr"/>
            <a:r>
              <a:rPr lang="en-US" sz="1400" b="1" u="sng" dirty="0"/>
              <a:t>Step 4</a:t>
            </a:r>
          </a:p>
          <a:p>
            <a:pPr algn="ctr"/>
            <a:r>
              <a:rPr lang="en-US" sz="1200" dirty="0"/>
              <a:t>Assign price to the Promises</a:t>
            </a:r>
          </a:p>
          <a:p>
            <a:pPr algn="ctr"/>
            <a:endParaRPr lang="en-US" sz="1200" dirty="0"/>
          </a:p>
          <a:p>
            <a:pPr algn="ctr"/>
            <a:endParaRPr lang="en-US" sz="1200" dirty="0"/>
          </a:p>
          <a:p>
            <a:pPr algn="ctr"/>
            <a:endParaRPr lang="en-US" sz="1200" dirty="0"/>
          </a:p>
        </p:txBody>
      </p:sp>
      <p:sp>
        <p:nvSpPr>
          <p:cNvPr id="2" name="Title 1">
            <a:extLst>
              <a:ext uri="{FF2B5EF4-FFF2-40B4-BE49-F238E27FC236}">
                <a16:creationId xmlns:a16="http://schemas.microsoft.com/office/drawing/2014/main" id="{6194CC3E-AEFC-43D1-813B-FCDDF272E200}"/>
              </a:ext>
            </a:extLst>
          </p:cNvPr>
          <p:cNvSpPr>
            <a:spLocks noGrp="1"/>
          </p:cNvSpPr>
          <p:nvPr>
            <p:ph type="title"/>
          </p:nvPr>
        </p:nvSpPr>
        <p:spPr>
          <a:xfrm>
            <a:off x="204187" y="274213"/>
            <a:ext cx="7868557" cy="981693"/>
          </a:xfrm>
        </p:spPr>
        <p:txBody>
          <a:bodyPr/>
          <a:lstStyle/>
          <a:p>
            <a:pPr lvl="0">
              <a:defRPr/>
            </a:pPr>
            <a:r>
              <a:rPr lang="en-US" sz="2400" dirty="0">
                <a:solidFill>
                  <a:prstClr val="white"/>
                </a:solidFill>
              </a:rPr>
              <a:t>What are the Rules? – Mike Laroche</a:t>
            </a:r>
          </a:p>
        </p:txBody>
      </p:sp>
      <p:sp>
        <p:nvSpPr>
          <p:cNvPr id="4" name="TextBox 3">
            <a:extLst>
              <a:ext uri="{FF2B5EF4-FFF2-40B4-BE49-F238E27FC236}">
                <a16:creationId xmlns:a16="http://schemas.microsoft.com/office/drawing/2014/main" id="{B56C3ED2-E064-4AE0-9E1C-698EE0B4A73A}"/>
              </a:ext>
            </a:extLst>
          </p:cNvPr>
          <p:cNvSpPr txBox="1"/>
          <p:nvPr/>
        </p:nvSpPr>
        <p:spPr>
          <a:xfrm>
            <a:off x="71021" y="1322614"/>
            <a:ext cx="8868792"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Accounting Standards Codification (ASC) 606 “Revenue from Contracts with Customers”</a:t>
            </a:r>
          </a:p>
          <a:p>
            <a:pPr marL="742950" lvl="1" indent="-285750">
              <a:buFont typeface="Arial" panose="020B0604020202020204" pitchFamily="34" charset="0"/>
              <a:buChar char="•"/>
            </a:pPr>
            <a:r>
              <a:rPr lang="en-US" dirty="0"/>
              <a:t>When and how to recognize revenue.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Establishes 5 Steps.</a:t>
            </a:r>
          </a:p>
        </p:txBody>
      </p:sp>
      <p:sp>
        <p:nvSpPr>
          <p:cNvPr id="8" name="Rectangle 7">
            <a:extLst>
              <a:ext uri="{FF2B5EF4-FFF2-40B4-BE49-F238E27FC236}">
                <a16:creationId xmlns:a16="http://schemas.microsoft.com/office/drawing/2014/main" id="{4BB62DAD-CF76-44F3-B9B3-8C23F0670385}"/>
              </a:ext>
            </a:extLst>
          </p:cNvPr>
          <p:cNvSpPr/>
          <p:nvPr/>
        </p:nvSpPr>
        <p:spPr>
          <a:xfrm>
            <a:off x="337351" y="2844224"/>
            <a:ext cx="1570841" cy="120032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t>Step 1</a:t>
            </a:r>
          </a:p>
          <a:p>
            <a:pPr algn="ctr"/>
            <a:r>
              <a:rPr lang="en-US" sz="1200" dirty="0"/>
              <a:t>An Agreement with a Customer</a:t>
            </a:r>
          </a:p>
          <a:p>
            <a:pPr marL="285750" indent="-285750">
              <a:buFont typeface="Arial" panose="020B0604020202020204" pitchFamily="34" charset="0"/>
              <a:buChar char="•"/>
            </a:pPr>
            <a:r>
              <a:rPr lang="en-US" sz="1200" dirty="0"/>
              <a:t>Contract</a:t>
            </a:r>
          </a:p>
          <a:p>
            <a:pPr marL="285750" indent="-285750">
              <a:buFont typeface="Arial" panose="020B0604020202020204" pitchFamily="34" charset="0"/>
              <a:buChar char="•"/>
            </a:pPr>
            <a:r>
              <a:rPr lang="en-US" sz="1200" dirty="0"/>
              <a:t>Sales Order</a:t>
            </a:r>
          </a:p>
        </p:txBody>
      </p:sp>
      <p:sp>
        <p:nvSpPr>
          <p:cNvPr id="9" name="Rectangle 8">
            <a:extLst>
              <a:ext uri="{FF2B5EF4-FFF2-40B4-BE49-F238E27FC236}">
                <a16:creationId xmlns:a16="http://schemas.microsoft.com/office/drawing/2014/main" id="{8D124EBA-B004-4395-A7F7-9B8478326BFB}"/>
              </a:ext>
            </a:extLst>
          </p:cNvPr>
          <p:cNvSpPr/>
          <p:nvPr/>
        </p:nvSpPr>
        <p:spPr>
          <a:xfrm>
            <a:off x="2061609" y="2844224"/>
            <a:ext cx="1570841" cy="120032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t>Step 2</a:t>
            </a:r>
          </a:p>
          <a:p>
            <a:pPr algn="ctr"/>
            <a:r>
              <a:rPr lang="en-US" sz="1200" dirty="0"/>
              <a:t>Identify Commitment (Promises)</a:t>
            </a:r>
          </a:p>
          <a:p>
            <a:pPr marL="285750" indent="-285750">
              <a:buFont typeface="Arial" panose="020B0604020202020204" pitchFamily="34" charset="0"/>
              <a:buChar char="•"/>
            </a:pPr>
            <a:r>
              <a:rPr lang="en-US" sz="1200" dirty="0"/>
              <a:t>Deliver Goods</a:t>
            </a:r>
          </a:p>
          <a:p>
            <a:pPr marL="285750" indent="-285750">
              <a:buFont typeface="Arial" panose="020B0604020202020204" pitchFamily="34" charset="0"/>
              <a:buChar char="•"/>
            </a:pPr>
            <a:r>
              <a:rPr lang="en-US" sz="1200" dirty="0"/>
              <a:t>Perform Services</a:t>
            </a:r>
          </a:p>
        </p:txBody>
      </p:sp>
      <p:sp>
        <p:nvSpPr>
          <p:cNvPr id="10" name="Rectangle 9">
            <a:extLst>
              <a:ext uri="{FF2B5EF4-FFF2-40B4-BE49-F238E27FC236}">
                <a16:creationId xmlns:a16="http://schemas.microsoft.com/office/drawing/2014/main" id="{32A8D9B1-7FAF-4CAF-A0E5-931D0603E80A}"/>
              </a:ext>
            </a:extLst>
          </p:cNvPr>
          <p:cNvSpPr/>
          <p:nvPr/>
        </p:nvSpPr>
        <p:spPr>
          <a:xfrm>
            <a:off x="3759945" y="2836674"/>
            <a:ext cx="1570841" cy="120032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t>Step 3</a:t>
            </a:r>
          </a:p>
          <a:p>
            <a:pPr algn="ctr"/>
            <a:r>
              <a:rPr lang="en-US" sz="1200" dirty="0"/>
              <a:t>What is the Price?</a:t>
            </a:r>
          </a:p>
          <a:p>
            <a:pPr algn="ctr"/>
            <a:endParaRPr lang="en-US" sz="1200" dirty="0"/>
          </a:p>
          <a:p>
            <a:pPr algn="ctr"/>
            <a:endParaRPr lang="en-US" sz="1200" dirty="0"/>
          </a:p>
          <a:p>
            <a:pPr algn="ctr"/>
            <a:endParaRPr lang="en-US" sz="1200" dirty="0"/>
          </a:p>
        </p:txBody>
      </p:sp>
      <p:sp>
        <p:nvSpPr>
          <p:cNvPr id="12" name="Rectangle 11">
            <a:extLst>
              <a:ext uri="{FF2B5EF4-FFF2-40B4-BE49-F238E27FC236}">
                <a16:creationId xmlns:a16="http://schemas.microsoft.com/office/drawing/2014/main" id="{5B859C01-8C94-48B9-99FF-77FFFFF274D0}"/>
              </a:ext>
            </a:extLst>
          </p:cNvPr>
          <p:cNvSpPr/>
          <p:nvPr/>
        </p:nvSpPr>
        <p:spPr>
          <a:xfrm>
            <a:off x="7162799" y="2844224"/>
            <a:ext cx="1570841" cy="1200329"/>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u="sng" dirty="0"/>
          </a:p>
          <a:p>
            <a:pPr algn="ctr"/>
            <a:r>
              <a:rPr lang="en-US" sz="1400" b="1" u="sng" dirty="0"/>
              <a:t>Step 5</a:t>
            </a:r>
          </a:p>
          <a:p>
            <a:pPr algn="ctr"/>
            <a:r>
              <a:rPr lang="en-US" sz="1200" dirty="0"/>
              <a:t>Satisfy the Promises = Recognize the Revenue</a:t>
            </a:r>
          </a:p>
          <a:p>
            <a:pPr algn="ctr"/>
            <a:endParaRPr lang="en-US" sz="1200" dirty="0"/>
          </a:p>
          <a:p>
            <a:pPr algn="ctr"/>
            <a:endParaRPr lang="en-US" sz="1200" dirty="0"/>
          </a:p>
          <a:p>
            <a:pPr algn="ctr"/>
            <a:endParaRPr lang="en-US" sz="1200" dirty="0"/>
          </a:p>
        </p:txBody>
      </p:sp>
      <p:sp>
        <p:nvSpPr>
          <p:cNvPr id="14" name="TextBox 13">
            <a:extLst>
              <a:ext uri="{FF2B5EF4-FFF2-40B4-BE49-F238E27FC236}">
                <a16:creationId xmlns:a16="http://schemas.microsoft.com/office/drawing/2014/main" id="{8A20C606-1FC1-4D39-88B3-1C9AA3BB4A6D}"/>
              </a:ext>
            </a:extLst>
          </p:cNvPr>
          <p:cNvSpPr txBox="1"/>
          <p:nvPr/>
        </p:nvSpPr>
        <p:spPr>
          <a:xfrm>
            <a:off x="204187" y="4617573"/>
            <a:ext cx="8868792"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What does it mean to “recognize revenue”?</a:t>
            </a:r>
          </a:p>
          <a:p>
            <a:pPr marL="742950" lvl="1" indent="-285750">
              <a:buFont typeface="Arial" panose="020B0604020202020204" pitchFamily="34" charset="0"/>
              <a:buChar char="•"/>
            </a:pPr>
            <a:r>
              <a:rPr lang="en-US" dirty="0"/>
              <a:t>We have met the promises to our customer (for example delivered the goods ordered based on the agreed upon shipping terms).</a:t>
            </a:r>
          </a:p>
          <a:p>
            <a:pPr marL="742950" lvl="1" indent="-285750">
              <a:buFont typeface="Arial" panose="020B0604020202020204" pitchFamily="34" charset="0"/>
              <a:buChar char="•"/>
            </a:pPr>
            <a:r>
              <a:rPr lang="en-US" dirty="0"/>
              <a:t>Satisfy the Promises = we can record the revenue in the financial statements.</a:t>
            </a:r>
          </a:p>
        </p:txBody>
      </p:sp>
    </p:spTree>
    <p:extLst>
      <p:ext uri="{BB962C8B-B14F-4D97-AF65-F5344CB8AC3E}">
        <p14:creationId xmlns:p14="http://schemas.microsoft.com/office/powerpoint/2010/main" val="354280547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CC3E-AEFC-43D1-813B-FCDDF272E200}"/>
              </a:ext>
            </a:extLst>
          </p:cNvPr>
          <p:cNvSpPr>
            <a:spLocks noGrp="1"/>
          </p:cNvSpPr>
          <p:nvPr>
            <p:ph type="title"/>
          </p:nvPr>
        </p:nvSpPr>
        <p:spPr>
          <a:xfrm>
            <a:off x="204187" y="274213"/>
            <a:ext cx="7868557" cy="981693"/>
          </a:xfrm>
        </p:spPr>
        <p:txBody>
          <a:bodyPr/>
          <a:lstStyle/>
          <a:p>
            <a:pPr lvl="0">
              <a:defRPr/>
            </a:pPr>
            <a:r>
              <a:rPr lang="en-US" sz="2400" dirty="0">
                <a:solidFill>
                  <a:prstClr val="white"/>
                </a:solidFill>
              </a:rPr>
              <a:t>What are the Rules? – Mike Laroche</a:t>
            </a:r>
          </a:p>
        </p:txBody>
      </p:sp>
      <p:sp>
        <p:nvSpPr>
          <p:cNvPr id="4" name="TextBox 3">
            <a:extLst>
              <a:ext uri="{FF2B5EF4-FFF2-40B4-BE49-F238E27FC236}">
                <a16:creationId xmlns:a16="http://schemas.microsoft.com/office/drawing/2014/main" id="{B56C3ED2-E064-4AE0-9E1C-698EE0B4A73A}"/>
              </a:ext>
            </a:extLst>
          </p:cNvPr>
          <p:cNvSpPr txBox="1"/>
          <p:nvPr/>
        </p:nvSpPr>
        <p:spPr>
          <a:xfrm>
            <a:off x="106532" y="1371042"/>
            <a:ext cx="8797771"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What else do we need to do other than fulfill the promises?</a:t>
            </a:r>
          </a:p>
          <a:p>
            <a:pPr marL="742950" lvl="1" indent="-285750">
              <a:buFont typeface="Arial" panose="020B0604020202020204" pitchFamily="34" charset="0"/>
              <a:buChar char="•"/>
            </a:pPr>
            <a:r>
              <a:rPr lang="en-US" dirty="0"/>
              <a:t>Get Paid!</a:t>
            </a:r>
          </a:p>
          <a:p>
            <a:pPr marL="1200150" lvl="2" indent="-285750">
              <a:buFont typeface="Arial" panose="020B0604020202020204" pitchFamily="34" charset="0"/>
              <a:buChar char="•"/>
            </a:pPr>
            <a:r>
              <a:rPr lang="en-US" dirty="0"/>
              <a:t>Make sure the customer has been vetted – follow good credit processes</a:t>
            </a:r>
          </a:p>
          <a:p>
            <a:pPr marL="1657350" lvl="3" indent="-285750">
              <a:buFont typeface="Arial" panose="020B0604020202020204" pitchFamily="34" charset="0"/>
              <a:buChar char="•"/>
            </a:pPr>
            <a:r>
              <a:rPr lang="en-US" dirty="0"/>
              <a:t>Due Diligence (World Check)</a:t>
            </a:r>
          </a:p>
          <a:p>
            <a:pPr marL="1657350" lvl="3" indent="-285750">
              <a:buFont typeface="Arial" panose="020B0604020202020204" pitchFamily="34" charset="0"/>
              <a:buChar char="•"/>
            </a:pPr>
            <a:r>
              <a:rPr lang="en-US" dirty="0"/>
              <a:t>Credit worthiness (D&amp;B)</a:t>
            </a:r>
          </a:p>
          <a:p>
            <a:pPr marL="1200150" lvl="2" indent="-285750">
              <a:buFont typeface="Arial" panose="020B0604020202020204" pitchFamily="34" charset="0"/>
              <a:buChar char="•"/>
            </a:pPr>
            <a:r>
              <a:rPr lang="en-US" dirty="0"/>
              <a:t>Consider payment history</a:t>
            </a:r>
          </a:p>
          <a:p>
            <a:pPr marL="1200150" lvl="2" indent="-285750">
              <a:buFont typeface="Arial" panose="020B0604020202020204" pitchFamily="34" charset="0"/>
              <a:buChar char="•"/>
            </a:pPr>
            <a:r>
              <a:rPr lang="en-US" dirty="0"/>
              <a:t>Consider getting paid in advance where possible and where risks exist</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Are the rules different based on the type of revenue?</a:t>
            </a:r>
          </a:p>
          <a:p>
            <a:pPr marL="742950" lvl="1" indent="-285750">
              <a:buFont typeface="Arial" panose="020B0604020202020204" pitchFamily="34" charset="0"/>
              <a:buChar char="•"/>
            </a:pPr>
            <a:r>
              <a:rPr lang="en-US" dirty="0"/>
              <a:t>Yes – Some of our main types of revenue streams can have different accounting:</a:t>
            </a:r>
          </a:p>
          <a:p>
            <a:pPr marL="1200150" lvl="2" indent="-285750">
              <a:buFont typeface="Arial" panose="020B0604020202020204" pitchFamily="34" charset="0"/>
              <a:buChar char="•"/>
            </a:pPr>
            <a:r>
              <a:rPr lang="en-US" dirty="0"/>
              <a:t>Turnkey projects</a:t>
            </a:r>
          </a:p>
          <a:p>
            <a:pPr marL="1200150" lvl="2" indent="-285750">
              <a:buFont typeface="Arial" panose="020B0604020202020204" pitchFamily="34" charset="0"/>
              <a:buChar char="•"/>
            </a:pPr>
            <a:r>
              <a:rPr lang="en-US" dirty="0"/>
              <a:t>Materials only sales</a:t>
            </a:r>
          </a:p>
          <a:p>
            <a:pPr marL="1200150" lvl="2" indent="-285750">
              <a:buFont typeface="Arial" panose="020B0604020202020204" pitchFamily="34" charset="0"/>
              <a:buChar char="•"/>
            </a:pPr>
            <a:r>
              <a:rPr lang="en-US" dirty="0"/>
              <a:t>Other more unique products such as warranties</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58207998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CC3E-AEFC-43D1-813B-FCDDF272E200}"/>
              </a:ext>
            </a:extLst>
          </p:cNvPr>
          <p:cNvSpPr>
            <a:spLocks noGrp="1"/>
          </p:cNvSpPr>
          <p:nvPr>
            <p:ph type="title"/>
          </p:nvPr>
        </p:nvSpPr>
        <p:spPr>
          <a:xfrm>
            <a:off x="204187" y="274213"/>
            <a:ext cx="7868557" cy="981693"/>
          </a:xfrm>
        </p:spPr>
        <p:txBody>
          <a:bodyPr/>
          <a:lstStyle/>
          <a:p>
            <a:pPr lvl="0">
              <a:defRPr/>
            </a:pPr>
            <a:r>
              <a:rPr lang="en-US" sz="2400" dirty="0">
                <a:solidFill>
                  <a:prstClr val="white"/>
                </a:solidFill>
              </a:rPr>
              <a:t>What are the Rules? – Mike Laroche</a:t>
            </a:r>
          </a:p>
        </p:txBody>
      </p:sp>
      <p:sp>
        <p:nvSpPr>
          <p:cNvPr id="4" name="TextBox 3">
            <a:extLst>
              <a:ext uri="{FF2B5EF4-FFF2-40B4-BE49-F238E27FC236}">
                <a16:creationId xmlns:a16="http://schemas.microsoft.com/office/drawing/2014/main" id="{B56C3ED2-E064-4AE0-9E1C-698EE0B4A73A}"/>
              </a:ext>
            </a:extLst>
          </p:cNvPr>
          <p:cNvSpPr txBox="1"/>
          <p:nvPr/>
        </p:nvSpPr>
        <p:spPr>
          <a:xfrm>
            <a:off x="173114" y="1370579"/>
            <a:ext cx="8797771" cy="4801314"/>
          </a:xfrm>
          <a:prstGeom prst="rect">
            <a:avLst/>
          </a:prstGeom>
          <a:noFill/>
        </p:spPr>
        <p:txBody>
          <a:bodyPr wrap="square" rtlCol="0">
            <a:spAutoFit/>
          </a:bodyPr>
          <a:lstStyle/>
          <a:p>
            <a:pPr marL="285750" indent="-285750">
              <a:buFont typeface="Arial" panose="020B0604020202020204" pitchFamily="34" charset="0"/>
              <a:buChar char="•"/>
            </a:pPr>
            <a:r>
              <a:rPr lang="en-US" dirty="0"/>
              <a:t>RPM Companies are required to complete a </a:t>
            </a:r>
            <a:r>
              <a:rPr lang="en-US" b="1" dirty="0"/>
              <a:t>Revenue Recognition Questionnaire (RRQ) </a:t>
            </a:r>
            <a:r>
              <a:rPr lang="en-US" dirty="0"/>
              <a:t>on a quarterly basis.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questionnaires are attested to by </a:t>
            </a:r>
            <a:r>
              <a:rPr lang="en-US" dirty="0">
                <a:highlight>
                  <a:srgbClr val="FFFF00"/>
                </a:highlight>
              </a:rPr>
              <a:t>GM/President/highest ranking Salesman </a:t>
            </a:r>
            <a:r>
              <a:rPr lang="en-US" dirty="0"/>
              <a:t>&amp; CFOs at the Operating Company and Group Level.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Used to monitor RPM’s compliance with the Revenue Recognition Standard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Provides information about an arrangement that:</a:t>
            </a:r>
          </a:p>
          <a:p>
            <a:pPr marL="742950" lvl="1" indent="-285750">
              <a:buFont typeface="Arial" panose="020B0604020202020204" pitchFamily="34" charset="0"/>
              <a:buChar char="•"/>
            </a:pPr>
            <a:r>
              <a:rPr lang="en-US" dirty="0"/>
              <a:t>Describes the facts and circumstances in new sales arrangements</a:t>
            </a:r>
          </a:p>
          <a:p>
            <a:pPr marL="742950" lvl="1" indent="-285750">
              <a:buFont typeface="Arial" panose="020B0604020202020204" pitchFamily="34" charset="0"/>
              <a:buChar char="•"/>
            </a:pPr>
            <a:r>
              <a:rPr lang="en-US" dirty="0"/>
              <a:t>Enables a conclusion as to whether the accounting treatment is correct</a:t>
            </a:r>
          </a:p>
          <a:p>
            <a:pPr marL="742950" lvl="1" indent="-285750">
              <a:buFont typeface="Arial" panose="020B0604020202020204" pitchFamily="34" charset="0"/>
              <a:buChar char="•"/>
            </a:pPr>
            <a:r>
              <a:rPr lang="en-US" dirty="0"/>
              <a:t>Provides information about the materiality of the arrangement</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Communication to Operating Company and Group Leadership as to new sales arrangements is critical to ensure the RRQ’s are accurate.</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74464810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CC3E-AEFC-43D1-813B-FCDDF272E200}"/>
              </a:ext>
            </a:extLst>
          </p:cNvPr>
          <p:cNvSpPr>
            <a:spLocks noGrp="1"/>
          </p:cNvSpPr>
          <p:nvPr>
            <p:ph type="title"/>
          </p:nvPr>
        </p:nvSpPr>
        <p:spPr>
          <a:xfrm>
            <a:off x="301842" y="236832"/>
            <a:ext cx="7868557" cy="981693"/>
          </a:xfrm>
        </p:spPr>
        <p:txBody>
          <a:bodyPr/>
          <a:lstStyle/>
          <a:p>
            <a:pPr lvl="0">
              <a:defRPr/>
            </a:pPr>
            <a:r>
              <a:rPr lang="en-US" sz="2400" dirty="0">
                <a:solidFill>
                  <a:prstClr val="white"/>
                </a:solidFill>
              </a:rPr>
              <a:t>Examples – Bryan Gillette</a:t>
            </a:r>
          </a:p>
        </p:txBody>
      </p:sp>
      <p:sp>
        <p:nvSpPr>
          <p:cNvPr id="6" name="TextBox 5">
            <a:extLst>
              <a:ext uri="{FF2B5EF4-FFF2-40B4-BE49-F238E27FC236}">
                <a16:creationId xmlns:a16="http://schemas.microsoft.com/office/drawing/2014/main" id="{2833C23F-D9A5-452A-9A1B-2D5479439C0B}"/>
              </a:ext>
            </a:extLst>
          </p:cNvPr>
          <p:cNvSpPr txBox="1"/>
          <p:nvPr/>
        </p:nvSpPr>
        <p:spPr>
          <a:xfrm>
            <a:off x="161573" y="1403987"/>
            <a:ext cx="8820853" cy="3046988"/>
          </a:xfrm>
          <a:prstGeom prst="rect">
            <a:avLst/>
          </a:prstGeom>
          <a:noFill/>
        </p:spPr>
        <p:txBody>
          <a:bodyPr wrap="square" rtlCol="0">
            <a:spAutoFit/>
          </a:bodyPr>
          <a:lstStyle/>
          <a:p>
            <a:r>
              <a:rPr lang="en-US" sz="1600" b="1" u="sng" dirty="0"/>
              <a:t>Example #1 – “Supply &amp; Apply</a:t>
            </a:r>
            <a:r>
              <a:rPr lang="en-US" sz="1600" dirty="0"/>
              <a:t>”</a:t>
            </a:r>
          </a:p>
          <a:p>
            <a:endParaRPr lang="en-US" sz="1600" dirty="0"/>
          </a:p>
          <a:p>
            <a:r>
              <a:rPr lang="en-US" sz="1600" b="1" dirty="0"/>
              <a:t>Background</a:t>
            </a:r>
          </a:p>
          <a:p>
            <a:pPr marL="285750" indent="-285750">
              <a:buFont typeface="Arial" panose="020B0604020202020204" pitchFamily="34" charset="0"/>
              <a:buChar char="•"/>
            </a:pPr>
            <a:r>
              <a:rPr lang="en-US" sz="1600" dirty="0"/>
              <a:t>Contract specifies RPM Company completes a waterproofing project.</a:t>
            </a:r>
          </a:p>
          <a:p>
            <a:pPr marL="285750" indent="-285750">
              <a:buFont typeface="Arial" panose="020B0604020202020204" pitchFamily="34" charset="0"/>
              <a:buChar char="•"/>
            </a:pPr>
            <a:r>
              <a:rPr lang="en-US" sz="1600" dirty="0"/>
              <a:t>Customer will pay RPM Company 50% of the full contract value upon delivery of the materials to the job site.</a:t>
            </a:r>
          </a:p>
          <a:p>
            <a:pPr marL="285750" indent="-285750">
              <a:buFont typeface="Arial" panose="020B0604020202020204" pitchFamily="34" charset="0"/>
              <a:buChar char="•"/>
            </a:pPr>
            <a:r>
              <a:rPr lang="en-US" sz="1600" dirty="0"/>
              <a:t>RPM Company is responsible for completing the project using our proprietary application process and machines.</a:t>
            </a:r>
          </a:p>
          <a:p>
            <a:pPr marL="285750" indent="-285750">
              <a:buFont typeface="Arial" panose="020B0604020202020204" pitchFamily="34" charset="0"/>
              <a:buChar char="•"/>
            </a:pPr>
            <a:endParaRPr lang="en-US" sz="1600" dirty="0"/>
          </a:p>
          <a:p>
            <a:r>
              <a:rPr lang="en-US" sz="1600" b="1" dirty="0"/>
              <a:t>Accounting</a:t>
            </a:r>
          </a:p>
          <a:p>
            <a:pPr marL="285750" indent="-285750">
              <a:buFont typeface="Arial" panose="020B0604020202020204" pitchFamily="34" charset="0"/>
              <a:buChar char="•"/>
            </a:pPr>
            <a:r>
              <a:rPr lang="en-US" sz="1600" dirty="0"/>
              <a:t>Revenue must be recognized over time based on the project completeness – not necessarily when the job is invoiced, or product delivered to the site.</a:t>
            </a:r>
          </a:p>
        </p:txBody>
      </p:sp>
      <p:sp>
        <p:nvSpPr>
          <p:cNvPr id="5" name="Rectangle: Rounded Corners 4">
            <a:extLst>
              <a:ext uri="{FF2B5EF4-FFF2-40B4-BE49-F238E27FC236}">
                <a16:creationId xmlns:a16="http://schemas.microsoft.com/office/drawing/2014/main" id="{AA9C7212-C4F5-48D4-8F12-12781D10C56A}"/>
              </a:ext>
            </a:extLst>
          </p:cNvPr>
          <p:cNvSpPr/>
          <p:nvPr/>
        </p:nvSpPr>
        <p:spPr>
          <a:xfrm>
            <a:off x="236144" y="4907683"/>
            <a:ext cx="8671709" cy="10926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Takeaway</a:t>
            </a:r>
          </a:p>
          <a:p>
            <a:pPr algn="ctr"/>
            <a:r>
              <a:rPr lang="en-US" dirty="0"/>
              <a:t>Invoicing is not a trigger for Revenue Recognition.</a:t>
            </a:r>
          </a:p>
          <a:p>
            <a:pPr algn="ctr"/>
            <a:r>
              <a:rPr lang="en-US" dirty="0"/>
              <a:t>Delivery of materials isn’t a trigger for Revenue Recognition for turnkey project.</a:t>
            </a:r>
          </a:p>
        </p:txBody>
      </p:sp>
    </p:spTree>
    <p:extLst>
      <p:ext uri="{BB962C8B-B14F-4D97-AF65-F5344CB8AC3E}">
        <p14:creationId xmlns:p14="http://schemas.microsoft.com/office/powerpoint/2010/main" val="287810629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833C23F-D9A5-452A-9A1B-2D5479439C0B}"/>
              </a:ext>
            </a:extLst>
          </p:cNvPr>
          <p:cNvSpPr txBox="1"/>
          <p:nvPr/>
        </p:nvSpPr>
        <p:spPr>
          <a:xfrm>
            <a:off x="143587" y="1207365"/>
            <a:ext cx="8729578" cy="3262432"/>
          </a:xfrm>
          <a:prstGeom prst="rect">
            <a:avLst/>
          </a:prstGeom>
          <a:noFill/>
        </p:spPr>
        <p:txBody>
          <a:bodyPr wrap="square" rtlCol="0">
            <a:spAutoFit/>
          </a:bodyPr>
          <a:lstStyle/>
          <a:p>
            <a:r>
              <a:rPr lang="en-US" sz="1600" b="1" u="sng" dirty="0"/>
              <a:t>Example #2 – Advances</a:t>
            </a:r>
            <a:endParaRPr lang="en-US" sz="1600" dirty="0"/>
          </a:p>
          <a:p>
            <a:endParaRPr lang="en-US" sz="1600" dirty="0"/>
          </a:p>
          <a:p>
            <a:r>
              <a:rPr lang="en-US" sz="1600" b="1" dirty="0"/>
              <a:t>Background</a:t>
            </a:r>
          </a:p>
          <a:p>
            <a:pPr marL="285750" indent="-285750">
              <a:buFont typeface="Arial" panose="020B0604020202020204" pitchFamily="34" charset="0"/>
              <a:buChar char="•"/>
            </a:pPr>
            <a:r>
              <a:rPr lang="en-US" sz="1600" dirty="0"/>
              <a:t>RPM Company enters into a contract to sell finished product to Customer.</a:t>
            </a:r>
          </a:p>
          <a:p>
            <a:pPr marL="285750" indent="-285750">
              <a:buFont typeface="Arial" panose="020B0604020202020204" pitchFamily="34" charset="0"/>
              <a:buChar char="•"/>
            </a:pPr>
            <a:r>
              <a:rPr lang="en-US" sz="1600" dirty="0"/>
              <a:t>Terms are FOB Shipping Point.</a:t>
            </a:r>
          </a:p>
          <a:p>
            <a:pPr marL="285750" indent="-285750">
              <a:buFont typeface="Arial" panose="020B0604020202020204" pitchFamily="34" charset="0"/>
              <a:buChar char="•"/>
            </a:pPr>
            <a:r>
              <a:rPr lang="en-US" sz="1600" dirty="0"/>
              <a:t>Customer agrees to pay RPM Company 10% in advance to cover certain manufacturing costs.</a:t>
            </a:r>
          </a:p>
          <a:p>
            <a:pPr marL="285750" indent="-285750">
              <a:buFont typeface="Arial" panose="020B0604020202020204" pitchFamily="34" charset="0"/>
              <a:buChar char="•"/>
            </a:pPr>
            <a:r>
              <a:rPr lang="en-US" sz="1600" dirty="0"/>
              <a:t>Remaining 90% will be billed when product is shipped.</a:t>
            </a:r>
          </a:p>
          <a:p>
            <a:endParaRPr lang="en-US" sz="1600" dirty="0"/>
          </a:p>
          <a:p>
            <a:r>
              <a:rPr lang="en-US" sz="1600" b="1" dirty="0"/>
              <a:t>Accounting </a:t>
            </a:r>
          </a:p>
          <a:p>
            <a:pPr marL="285750" indent="-285750">
              <a:buFont typeface="Arial" panose="020B0604020202020204" pitchFamily="34" charset="0"/>
              <a:buChar char="•"/>
            </a:pPr>
            <a:r>
              <a:rPr lang="en-US" sz="1600" dirty="0"/>
              <a:t>The cash received is a liability (deferred revenue) as the Company hasn’t fulfilled our promise to deliver goods.</a:t>
            </a:r>
          </a:p>
          <a:p>
            <a:pPr marL="285750" indent="-285750">
              <a:buFont typeface="Arial" panose="020B0604020202020204" pitchFamily="34" charset="0"/>
              <a:buChar char="•"/>
            </a:pPr>
            <a:r>
              <a:rPr lang="en-US" sz="1600" dirty="0"/>
              <a:t>Revenue will only be recognized when the product is shipped.</a:t>
            </a:r>
          </a:p>
          <a:p>
            <a:pPr marL="285750" indent="-285750">
              <a:buFont typeface="Arial" panose="020B0604020202020204" pitchFamily="34" charset="0"/>
              <a:buChar char="•"/>
            </a:pPr>
            <a:endParaRPr lang="en-US" sz="1400" dirty="0"/>
          </a:p>
        </p:txBody>
      </p:sp>
      <p:sp>
        <p:nvSpPr>
          <p:cNvPr id="5" name="Rectangle: Rounded Corners 4">
            <a:extLst>
              <a:ext uri="{FF2B5EF4-FFF2-40B4-BE49-F238E27FC236}">
                <a16:creationId xmlns:a16="http://schemas.microsoft.com/office/drawing/2014/main" id="{C28527E0-003A-4C9B-B9C8-3DD4E5C17FB2}"/>
              </a:ext>
            </a:extLst>
          </p:cNvPr>
          <p:cNvSpPr/>
          <p:nvPr/>
        </p:nvSpPr>
        <p:spPr>
          <a:xfrm>
            <a:off x="514905" y="4939205"/>
            <a:ext cx="7981025" cy="10022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Takeaway</a:t>
            </a:r>
          </a:p>
          <a:p>
            <a:pPr algn="ctr"/>
            <a:r>
              <a:rPr lang="en-US" dirty="0"/>
              <a:t>Cash is hand does not mean revenue should be recognized – we need to fulfill the promises in the contract.</a:t>
            </a:r>
          </a:p>
        </p:txBody>
      </p:sp>
      <p:sp>
        <p:nvSpPr>
          <p:cNvPr id="8" name="Title 1">
            <a:extLst>
              <a:ext uri="{FF2B5EF4-FFF2-40B4-BE49-F238E27FC236}">
                <a16:creationId xmlns:a16="http://schemas.microsoft.com/office/drawing/2014/main" id="{5A560603-531B-4786-837C-386E4F89D3E6}"/>
              </a:ext>
            </a:extLst>
          </p:cNvPr>
          <p:cNvSpPr txBox="1">
            <a:spLocks/>
          </p:cNvSpPr>
          <p:nvPr/>
        </p:nvSpPr>
        <p:spPr>
          <a:xfrm>
            <a:off x="301842" y="236832"/>
            <a:ext cx="7868557" cy="981693"/>
          </a:xfrm>
          <a:prstGeom prst="rect">
            <a:avLst/>
          </a:prstGeom>
        </p:spPr>
        <p:txBody>
          <a:bodyPr vert="horz" lIns="91440" tIns="45720" rIns="91440" bIns="45720" rtlCol="0" anchor="ctr">
            <a:noAutofit/>
          </a:bodyPr>
          <a:lstStyle>
            <a:lvl1pPr algn="l" defTabSz="685749" rtl="0" eaLnBrk="1" latinLnBrk="0" hangingPunct="1">
              <a:lnSpc>
                <a:spcPct val="90000"/>
              </a:lnSpc>
              <a:spcBef>
                <a:spcPct val="0"/>
              </a:spcBef>
              <a:buNone/>
              <a:defRPr sz="2100" kern="1200">
                <a:solidFill>
                  <a:schemeClr val="bg1"/>
                </a:solidFill>
                <a:latin typeface="+mj-lt"/>
                <a:ea typeface="+mj-ea"/>
                <a:cs typeface="+mj-cs"/>
              </a:defRPr>
            </a:lvl1pPr>
          </a:lstStyle>
          <a:p>
            <a:pPr>
              <a:defRPr/>
            </a:pPr>
            <a:r>
              <a:rPr lang="en-US" sz="2400" dirty="0">
                <a:solidFill>
                  <a:prstClr val="white"/>
                </a:solidFill>
              </a:rPr>
              <a:t>Examples – Bryan Gillette</a:t>
            </a:r>
          </a:p>
        </p:txBody>
      </p:sp>
    </p:spTree>
    <p:extLst>
      <p:ext uri="{BB962C8B-B14F-4D97-AF65-F5344CB8AC3E}">
        <p14:creationId xmlns:p14="http://schemas.microsoft.com/office/powerpoint/2010/main" val="35514208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0AD4B9-491E-4FA2-A9C3-A9E2F4E553C2}"/>
              </a:ext>
            </a:extLst>
          </p:cNvPr>
          <p:cNvSpPr txBox="1"/>
          <p:nvPr/>
        </p:nvSpPr>
        <p:spPr>
          <a:xfrm>
            <a:off x="117628" y="1218525"/>
            <a:ext cx="8740313" cy="1200329"/>
          </a:xfrm>
          <a:prstGeom prst="rect">
            <a:avLst/>
          </a:prstGeom>
          <a:noFill/>
        </p:spPr>
        <p:txBody>
          <a:bodyPr wrap="square">
            <a:spAutoFit/>
          </a:bodyPr>
          <a:lstStyle/>
          <a:p>
            <a:r>
              <a:rPr lang="en-US" sz="1800" b="1" u="sng" dirty="0"/>
              <a:t>Example #3 – Shipping Terms</a:t>
            </a:r>
          </a:p>
          <a:p>
            <a:endParaRPr lang="en-US" b="1" u="sng" dirty="0"/>
          </a:p>
          <a:p>
            <a:pPr marL="285750" indent="-285750">
              <a:buFont typeface="Arial" panose="020B0604020202020204" pitchFamily="34" charset="0"/>
              <a:buChar char="•"/>
            </a:pPr>
            <a:r>
              <a:rPr lang="en-US" sz="1800" dirty="0"/>
              <a:t>Revenue should be recognized based on shipping terms and transfer of ownership</a:t>
            </a:r>
          </a:p>
          <a:p>
            <a:endParaRPr lang="en-US" sz="1800" dirty="0"/>
          </a:p>
        </p:txBody>
      </p:sp>
      <p:sp>
        <p:nvSpPr>
          <p:cNvPr id="8" name="Title 1">
            <a:extLst>
              <a:ext uri="{FF2B5EF4-FFF2-40B4-BE49-F238E27FC236}">
                <a16:creationId xmlns:a16="http://schemas.microsoft.com/office/drawing/2014/main" id="{A85D33D7-3D8A-440A-A994-9419033717E2}"/>
              </a:ext>
            </a:extLst>
          </p:cNvPr>
          <p:cNvSpPr>
            <a:spLocks noGrp="1"/>
          </p:cNvSpPr>
          <p:nvPr>
            <p:ph type="title"/>
          </p:nvPr>
        </p:nvSpPr>
        <p:spPr>
          <a:xfrm>
            <a:off x="301842" y="236832"/>
            <a:ext cx="7868557" cy="981693"/>
          </a:xfrm>
        </p:spPr>
        <p:txBody>
          <a:bodyPr/>
          <a:lstStyle/>
          <a:p>
            <a:pPr lvl="0">
              <a:defRPr/>
            </a:pPr>
            <a:r>
              <a:rPr lang="en-US" sz="2400" dirty="0">
                <a:solidFill>
                  <a:prstClr val="white"/>
                </a:solidFill>
              </a:rPr>
              <a:t>Examples – Bryan Gillette</a:t>
            </a:r>
          </a:p>
        </p:txBody>
      </p:sp>
      <p:sp>
        <p:nvSpPr>
          <p:cNvPr id="9" name="Rectangle: Rounded Corners 8">
            <a:extLst>
              <a:ext uri="{FF2B5EF4-FFF2-40B4-BE49-F238E27FC236}">
                <a16:creationId xmlns:a16="http://schemas.microsoft.com/office/drawing/2014/main" id="{D029D91A-D804-41EE-891F-792836B38C21}"/>
              </a:ext>
            </a:extLst>
          </p:cNvPr>
          <p:cNvSpPr/>
          <p:nvPr/>
        </p:nvSpPr>
        <p:spPr>
          <a:xfrm>
            <a:off x="1154097" y="5567227"/>
            <a:ext cx="6835805" cy="8008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Takeaway</a:t>
            </a:r>
          </a:p>
          <a:p>
            <a:pPr algn="ctr"/>
            <a:r>
              <a:rPr lang="en-US" dirty="0"/>
              <a:t>The Order does not trigger Revenue Recognition</a:t>
            </a:r>
          </a:p>
        </p:txBody>
      </p:sp>
      <p:pic>
        <p:nvPicPr>
          <p:cNvPr id="6" name="Picture 5" descr="Calendar&#10;&#10;Description automatically generated">
            <a:extLst>
              <a:ext uri="{FF2B5EF4-FFF2-40B4-BE49-F238E27FC236}">
                <a16:creationId xmlns:a16="http://schemas.microsoft.com/office/drawing/2014/main" id="{3D7AF5DE-335D-4D27-BF54-E9367BF65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26" y="1650510"/>
            <a:ext cx="3397541" cy="4530054"/>
          </a:xfrm>
          <a:prstGeom prst="rect">
            <a:avLst/>
          </a:prstGeom>
        </p:spPr>
      </p:pic>
      <p:pic>
        <p:nvPicPr>
          <p:cNvPr id="11" name="Picture 10" descr="Calendar&#10;&#10;Description automatically generated">
            <a:extLst>
              <a:ext uri="{FF2B5EF4-FFF2-40B4-BE49-F238E27FC236}">
                <a16:creationId xmlns:a16="http://schemas.microsoft.com/office/drawing/2014/main" id="{DF29D0DC-986C-483F-B964-392095BA4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277" y="1546303"/>
            <a:ext cx="3397541" cy="4530055"/>
          </a:xfrm>
          <a:prstGeom prst="rect">
            <a:avLst/>
          </a:prstGeom>
        </p:spPr>
      </p:pic>
      <p:pic>
        <p:nvPicPr>
          <p:cNvPr id="13" name="Picture 12" descr="Calendar&#10;&#10;Description automatically generated">
            <a:extLst>
              <a:ext uri="{FF2B5EF4-FFF2-40B4-BE49-F238E27FC236}">
                <a16:creationId xmlns:a16="http://schemas.microsoft.com/office/drawing/2014/main" id="{6F961983-2E6B-4E0A-A0A7-C868F3A981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750" y="2051939"/>
            <a:ext cx="3371655" cy="4495540"/>
          </a:xfrm>
          <a:prstGeom prst="rect">
            <a:avLst/>
          </a:prstGeom>
        </p:spPr>
      </p:pic>
      <p:sp>
        <p:nvSpPr>
          <p:cNvPr id="14" name="Speech Bubble: Rectangle with Corners Rounded 13">
            <a:extLst>
              <a:ext uri="{FF2B5EF4-FFF2-40B4-BE49-F238E27FC236}">
                <a16:creationId xmlns:a16="http://schemas.microsoft.com/office/drawing/2014/main" id="{6E912545-52AE-44F5-A0FB-287DBE2DE550}"/>
              </a:ext>
            </a:extLst>
          </p:cNvPr>
          <p:cNvSpPr/>
          <p:nvPr/>
        </p:nvSpPr>
        <p:spPr>
          <a:xfrm>
            <a:off x="8001968" y="2353943"/>
            <a:ext cx="855973" cy="2746211"/>
          </a:xfrm>
          <a:prstGeom prst="wedgeRoundRectCallout">
            <a:avLst>
              <a:gd name="adj1" fmla="val -88457"/>
              <a:gd name="adj2" fmla="val 21759"/>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In this example the revenue should be booked in August despite the order being received in July</a:t>
            </a:r>
          </a:p>
        </p:txBody>
      </p:sp>
    </p:spTree>
    <p:extLst>
      <p:ext uri="{BB962C8B-B14F-4D97-AF65-F5344CB8AC3E}">
        <p14:creationId xmlns:p14="http://schemas.microsoft.com/office/powerpoint/2010/main" val="3110850712"/>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2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bNumberIsYear val=&quot;0&quot;/&gt;&lt;m_strFormatTime&gt;%Y&lt;/m_strFormatTime&gt;&lt;m_yearfmt&gt;&lt;begin val=&quot;0&quot;/&gt;&lt;end val=&quot;0&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5.94189690230814804295E+00&quot;&gt;&lt;m_msothmcolidx val=&quot;0&quot;/&gt;&lt;m_rgb r=&quot;20&quot; g=&quot;38&quot; b=&quot;64&quot;/&gt;&lt;m_nBrightness tagver0=&quot;26206&quot; tagname0=&quot;m_nBrightnessUNRECOGNIZED&quot; val=&quot;0&quot;/&gt;&lt;/elem&gt;&lt;elem m_fUsage=&quot;1.90876410999999990281E+00&quot;&gt;&lt;m_msothmcolidx val=&quot;0&quot;/&gt;&lt;m_rgb r=&quot;F6&quot; g=&quot;F3&quot; b=&quot;EB&quot;/&gt;&lt;m_nBrightness tagver0=&quot;26206&quot; tagname0=&quot;m_nBrightnessUNRECOGNIZED&quot; val=&quot;0&quot;/&gt;&lt;/elem&gt;&lt;elem m_fUsage=&quot;1.56784161766145224703E+00&quot;&gt;&lt;m_msothmcolidx val=&quot;0&quot;/&gt;&lt;m_rgb r=&quot;EB&quot; g=&quot;EE&quot; b=&quot;E6&quot;/&gt;&lt;m_nBrightness tagver0=&quot;26206&quot; tagname0=&quot;m_nBrightnessUNRECOGNIZED&quot; val=&quot;0&quot;/&gt;&lt;/elem&gt;&lt;/m_vecMRU&gt;&lt;/m_mruColor&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LIik6J0SZG7_0mBG8XgJ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mcjQMEtRZ.C8u5DBhCD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PM Template" id="{F36517CF-6E6D-41B2-A89A-77E8BF781ADD}" vid="{06FDA6F0-2CFB-4755-9624-FE0B1D9B89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469B1CCB95FF418669D0D27B13C139" ma:contentTypeVersion="10" ma:contentTypeDescription="Create a new document." ma:contentTypeScope="" ma:versionID="ea3d7334077c13379e3d4df3a7f47f28">
  <xsd:schema xmlns:xsd="http://www.w3.org/2001/XMLSchema" xmlns:xs="http://www.w3.org/2001/XMLSchema" xmlns:p="http://schemas.microsoft.com/office/2006/metadata/properties" xmlns:ns3="4ca4c6f6-d5d9-45da-b626-ea9c69b6d692" targetNamespace="http://schemas.microsoft.com/office/2006/metadata/properties" ma:root="true" ma:fieldsID="a45348f802c4a49e24132988c0b14ce8" ns3:_="">
    <xsd:import namespace="4ca4c6f6-d5d9-45da-b626-ea9c69b6d69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a4c6f6-d5d9-45da-b626-ea9c69b6d6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9E209-52F4-4CC2-806D-B90669AE0129}">
  <ds:schemaRefs>
    <ds:schemaRef ds:uri="http://schemas.microsoft.com/office/infopath/2007/PartnerControls"/>
    <ds:schemaRef ds:uri="http://purl.org/dc/elements/1.1/"/>
    <ds:schemaRef ds:uri="http://schemas.microsoft.com/office/2006/documentManagement/types"/>
    <ds:schemaRef ds:uri="4ca4c6f6-d5d9-45da-b626-ea9c69b6d692"/>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5209836-A7D5-49B6-B347-9AB1D191B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a4c6f6-d5d9-45da-b626-ea9c69b6d6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DFFD0C-9A1F-421A-AE24-07DD22A126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RPM Template</Template>
  <TotalTime>74596</TotalTime>
  <Words>1733</Words>
  <Application>Microsoft Office PowerPoint</Application>
  <PresentationFormat>On-screen Show (4:3)</PresentationFormat>
  <Paragraphs>241</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Calibri Light</vt:lpstr>
      <vt:lpstr>Office Theme</vt:lpstr>
      <vt:lpstr>think-cell Slide</vt:lpstr>
      <vt:lpstr>RPM 2022 Compliance Meeting    </vt:lpstr>
      <vt:lpstr>Presenters</vt:lpstr>
      <vt:lpstr>Why are we here? – Rusty Gordon</vt:lpstr>
      <vt:lpstr>What are the Rules? – Mike Laroche</vt:lpstr>
      <vt:lpstr>What are the Rules? – Mike Laroche</vt:lpstr>
      <vt:lpstr>What are the Rules? – Mike Laroche</vt:lpstr>
      <vt:lpstr>Examples – Bryan Gillette</vt:lpstr>
      <vt:lpstr>PowerPoint Presentation</vt:lpstr>
      <vt:lpstr>Examples – Bryan Gillette</vt:lpstr>
      <vt:lpstr>PowerPoint Presentation</vt:lpstr>
      <vt:lpstr>PowerPoint Presentation</vt:lpstr>
      <vt:lpstr>PowerPoint Presentation</vt:lpstr>
      <vt:lpstr>PowerPoint Presentation</vt:lpstr>
      <vt:lpstr>PowerPoint Presentation</vt:lpstr>
      <vt:lpstr>PowerPoint Presentation</vt:lpstr>
      <vt:lpstr>Conclusion – Mike Laroche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Gillette</dc:creator>
  <cp:lastModifiedBy>Shelley Earl</cp:lastModifiedBy>
  <cp:revision>39</cp:revision>
  <cp:lastPrinted>2021-06-30T15:44:12Z</cp:lastPrinted>
  <dcterms:created xsi:type="dcterms:W3CDTF">2019-02-28T18:35:14Z</dcterms:created>
  <dcterms:modified xsi:type="dcterms:W3CDTF">2022-04-08T13:53:19Z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0x0101007C469B1CCB95FF418669D0D27B13C139</vt:lpwstr>
  </property>
  <property fmtid="{D5CDD505-2E9C-101B-9397-08002B2CF9AE}" pid="3" name="MSIP_Label_de496337-7d0d-4499-b21b-20c303660c33_Enabled">
    <vt:lpwstr>true</vt:lpwstr>
  </property>
  <property fmtid="{D5CDD505-2E9C-101B-9397-08002B2CF9AE}" pid="4" name="MSIP_Label_de496337-7d0d-4499-b21b-20c303660c33_SetDate">
    <vt:lpwstr>2022-04-08T12:23:03Z</vt:lpwstr>
  </property>
  <property fmtid="{D5CDD505-2E9C-101B-9397-08002B2CF9AE}" pid="5" name="MSIP_Label_de496337-7d0d-4499-b21b-20c303660c33_Method">
    <vt:lpwstr>Privileged</vt:lpwstr>
  </property>
  <property fmtid="{D5CDD505-2E9C-101B-9397-08002B2CF9AE}" pid="6" name="MSIP_Label_de496337-7d0d-4499-b21b-20c303660c33_Name">
    <vt:lpwstr>General</vt:lpwstr>
  </property>
  <property fmtid="{D5CDD505-2E9C-101B-9397-08002B2CF9AE}" pid="7" name="MSIP_Label_de496337-7d0d-4499-b21b-20c303660c33_SiteId">
    <vt:lpwstr>d35f1660-aa64-4c3d-9852-eb0873f81a5d</vt:lpwstr>
  </property>
  <property fmtid="{D5CDD505-2E9C-101B-9397-08002B2CF9AE}" pid="8" name="MSIP_Label_de496337-7d0d-4499-b21b-20c303660c33_ActionId">
    <vt:lpwstr>ecde6b53-30f6-4d43-900d-86b0806ba5d5</vt:lpwstr>
  </property>
  <property fmtid="{D5CDD505-2E9C-101B-9397-08002B2CF9AE}" pid="9" name="MSIP_Label_de496337-7d0d-4499-b21b-20c303660c33_ContentBits">
    <vt:lpwstr>0</vt:lpwstr>
  </property>
</Properties>
</file>