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3078" r:id="rId5"/>
    <p:sldId id="2871" r:id="rId6"/>
    <p:sldId id="3089" r:id="rId7"/>
    <p:sldId id="3090" r:id="rId8"/>
    <p:sldId id="3079" r:id="rId9"/>
    <p:sldId id="3080" r:id="rId10"/>
    <p:sldId id="3081" r:id="rId11"/>
    <p:sldId id="3084" r:id="rId12"/>
    <p:sldId id="3082" r:id="rId13"/>
    <p:sldId id="3083" r:id="rId14"/>
    <p:sldId id="3086" r:id="rId15"/>
    <p:sldId id="3088" r:id="rId16"/>
  </p:sldIdLst>
  <p:sldSz cx="9144000" cy="6858000" type="screen4x3"/>
  <p:notesSz cx="6950075" cy="9236075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6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Kostka" initials="BK" lastIdx="8" clrIdx="0">
    <p:extLst>
      <p:ext uri="{19B8F6BF-5375-455C-9EA6-DF929625EA0E}">
        <p15:presenceInfo xmlns:p15="http://schemas.microsoft.com/office/powerpoint/2012/main" userId="S::bkostka@roopco.com::5bf04b9e-3f2b-4203-8d7a-b84b746d51c3" providerId="AD"/>
      </p:ext>
    </p:extLst>
  </p:cmAuthor>
  <p:cmAuthor id="2" name="Joe Toula" initials="JT" lastIdx="17" clrIdx="1">
    <p:extLst>
      <p:ext uri="{19B8F6BF-5375-455C-9EA6-DF929625EA0E}">
        <p15:presenceInfo xmlns:p15="http://schemas.microsoft.com/office/powerpoint/2012/main" userId="S::jtoula@rpminc.com::2df48d24-f262-454e-ad9c-9a6f9fc72b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76D5FF"/>
    <a:srgbClr val="3CA48E"/>
    <a:srgbClr val="0098FF"/>
    <a:srgbClr val="56DA98"/>
    <a:srgbClr val="56CEA0"/>
    <a:srgbClr val="008AFF"/>
    <a:srgbClr val="41EFCD"/>
    <a:srgbClr val="67F7FF"/>
    <a:srgbClr val="45B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D9A378-341D-4293-8B96-41E289A2184F}" v="8" dt="2022-04-04T19:10:01.2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6" autoAdjust="0"/>
    <p:restoredTop sz="95187" autoAdjust="0"/>
  </p:normalViewPr>
  <p:slideViewPr>
    <p:cSldViewPr snapToGrid="0">
      <p:cViewPr varScale="1">
        <p:scale>
          <a:sx n="108" d="100"/>
          <a:sy n="108" d="100"/>
        </p:scale>
        <p:origin x="744" y="150"/>
      </p:cViewPr>
      <p:guideLst>
        <p:guide orient="horz" pos="2184"/>
        <p:guide pos="2880"/>
        <p:guide orient="horz" pos="4320"/>
        <p:guide orient="horz"/>
        <p:guide pos="5760"/>
      </p:guideLst>
    </p:cSldViewPr>
  </p:slideViewPr>
  <p:outlineViewPr>
    <p:cViewPr>
      <p:scale>
        <a:sx n="33" d="100"/>
        <a:sy n="33" d="100"/>
      </p:scale>
      <p:origin x="0" y="-9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169863"/>
            <a:ext cx="6159500" cy="462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2" rIns="91001" bIns="455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0792" y="4940567"/>
            <a:ext cx="6148491" cy="3932540"/>
          </a:xfrm>
          <a:prstGeom prst="rect">
            <a:avLst/>
          </a:prstGeom>
        </p:spPr>
        <p:txBody>
          <a:bodyPr vert="horz" lIns="91001" tIns="45502" rIns="91001" bIns="455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8721144"/>
            <a:ext cx="3012329" cy="463695"/>
          </a:xfrm>
          <a:prstGeom prst="rect">
            <a:avLst/>
          </a:prstGeom>
        </p:spPr>
        <p:txBody>
          <a:bodyPr vert="horz" lIns="91001" tIns="45502" rIns="91001" bIns="45502" rtlCol="0" anchor="b"/>
          <a:lstStyle>
            <a:lvl1pPr algn="l">
              <a:defRPr sz="1000">
                <a:solidFill>
                  <a:srgbClr val="203864"/>
                </a:solidFill>
              </a:defRPr>
            </a:lvl1pPr>
          </a:lstStyle>
          <a:p>
            <a:r>
              <a:rPr lang="en-US"/>
              <a:t>RPM International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742" y="8721144"/>
            <a:ext cx="3012329" cy="463695"/>
          </a:xfrm>
          <a:prstGeom prst="rect">
            <a:avLst/>
          </a:prstGeom>
        </p:spPr>
        <p:txBody>
          <a:bodyPr vert="horz" lIns="91001" tIns="45502" rIns="91001" bIns="45502" rtlCol="0" anchor="b"/>
          <a:lstStyle>
            <a:lvl1pPr algn="r">
              <a:defRPr sz="1000">
                <a:solidFill>
                  <a:srgbClr val="203864"/>
                </a:solidFill>
              </a:defRPr>
            </a:lvl1pPr>
          </a:lstStyle>
          <a:p>
            <a:fld id="{AA05FC04-006C-4370-AA2A-61F90C8564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7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13381-E49D-49EE-A90C-2F38DFA51A1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86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4AFCF93-F657-4B86-AF22-65B0BC4CCA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3403509"/>
              </p:ext>
            </p:ext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5" imgW="424" imgH="424" progId="TCLayout.ActiveDocument.1">
                  <p:embed/>
                </p:oleObj>
              </mc:Choice>
              <mc:Fallback>
                <p:oleObj name="think-cell Slide" r:id="rId5" imgW="424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4AFCF93-F657-4B86-AF22-65B0BC4CCA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7C78A8F-C7D7-4FCD-ABDF-9F33A29FBA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5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246402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6D9C2DC-7DD7-4CCC-9988-35B863DFA9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0291004"/>
              </p:ext>
            </p:extLst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6D9C2DC-7DD7-4CCC-9988-35B863DFA9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22960" y="182880"/>
            <a:ext cx="7358907" cy="787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32562" y="1508760"/>
            <a:ext cx="8074836" cy="4842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04D026DA-6CE9-4966-BA89-38F47DC2E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8145" y="6558353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2C2B23F-24A9-4052-948D-555AAA1D6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58353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0321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C20818-8DDA-3F49-982E-FE672F9E4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663" t="1445" r="10663"/>
          <a:stretch/>
        </p:blipFill>
        <p:spPr>
          <a:xfrm>
            <a:off x="0" y="0"/>
            <a:ext cx="9144000" cy="5150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FDE6D-6AB1-134F-BF2D-97D50BB8F9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9924" y="1560352"/>
            <a:ext cx="1604880" cy="28061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5A33B2-1602-A14D-97FA-7C12265B23CF}"/>
              </a:ext>
            </a:extLst>
          </p:cNvPr>
          <p:cNvSpPr/>
          <p:nvPr userDrawn="1"/>
        </p:nvSpPr>
        <p:spPr>
          <a:xfrm>
            <a:off x="0" y="5112218"/>
            <a:ext cx="9144000" cy="17457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FBB4451-9D41-6B4E-8FB0-339D4F654ADC}"/>
              </a:ext>
            </a:extLst>
          </p:cNvPr>
          <p:cNvSpPr/>
          <p:nvPr userDrawn="1"/>
        </p:nvSpPr>
        <p:spPr>
          <a:xfrm flipH="1">
            <a:off x="0" y="4135179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E489EC-E4C0-BC4F-B047-C4F8266835C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268039"/>
            <a:ext cx="9144000" cy="990786"/>
          </a:xfrm>
          <a:prstGeom prst="line">
            <a:avLst/>
          </a:prstGeom>
          <a:ln w="254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233C4D-12E6-CD44-B89E-3C9A22EA834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110728"/>
            <a:ext cx="9144000" cy="995008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9ED571-82D2-D246-A47D-A80C822ADDD7}"/>
              </a:ext>
            </a:extLst>
          </p:cNvPr>
          <p:cNvSpPr txBox="1"/>
          <p:nvPr userDrawn="1"/>
        </p:nvSpPr>
        <p:spPr>
          <a:xfrm>
            <a:off x="394768" y="421272"/>
            <a:ext cx="3699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VALUE OF 168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10BB95-7967-7648-835C-D3C45FEF1074}"/>
              </a:ext>
            </a:extLst>
          </p:cNvPr>
          <p:cNvCxnSpPr>
            <a:cxnSpLocks/>
          </p:cNvCxnSpPr>
          <p:nvPr userDrawn="1"/>
        </p:nvCxnSpPr>
        <p:spPr>
          <a:xfrm>
            <a:off x="397564" y="921937"/>
            <a:ext cx="282915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2122B-42C6-2540-B8D4-3C80E6EA58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5029" y="366842"/>
            <a:ext cx="1194670" cy="57406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04F3EC-D42F-3844-AEEA-6508D089560E}"/>
              </a:ext>
            </a:extLst>
          </p:cNvPr>
          <p:cNvCxnSpPr>
            <a:cxnSpLocks/>
            <a:stCxn id="7" idx="0"/>
          </p:cNvCxnSpPr>
          <p:nvPr userDrawn="1"/>
        </p:nvCxnSpPr>
        <p:spPr>
          <a:xfrm>
            <a:off x="9144000" y="4135179"/>
            <a:ext cx="0" cy="33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431631"/>
            <a:ext cx="7886700" cy="1019969"/>
          </a:xfrm>
        </p:spPr>
        <p:txBody>
          <a:bodyPr anchor="t"/>
          <a:lstStyle>
            <a:lvl1pPr algn="ctr"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5906287"/>
            <a:ext cx="7886700" cy="824714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67379C8A-A8C7-5444-8968-BF22585B1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8145" y="6567589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77E463F-897D-E840-990E-1EA31520D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3437" y="6567589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6282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182880"/>
            <a:ext cx="7381415" cy="729882"/>
          </a:xfr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08760"/>
            <a:ext cx="3886200" cy="51354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08760"/>
            <a:ext cx="3886200" cy="51354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7717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82D8D2-D001-447A-9CC3-6A70A245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[EVENT NAME]  [DATE]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A0836A-9EC2-4646-A6C5-9387BF5F7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8DB757-C18B-024A-B87B-4106DB5C635E}"/>
              </a:ext>
            </a:extLst>
          </p:cNvPr>
          <p:cNvSpPr/>
          <p:nvPr userDrawn="1"/>
        </p:nvSpPr>
        <p:spPr>
          <a:xfrm>
            <a:off x="0" y="0"/>
            <a:ext cx="9144000" cy="63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4402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E2D8CFC-3DEC-FD4D-96D7-7194133CD71D}"/>
              </a:ext>
            </a:extLst>
          </p:cNvPr>
          <p:cNvSpPr/>
          <p:nvPr userDrawn="1"/>
        </p:nvSpPr>
        <p:spPr>
          <a:xfrm>
            <a:off x="0" y="0"/>
            <a:ext cx="9144000" cy="47897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2B61A1D-A6C9-744B-8A85-17AC7E0D5A56}"/>
              </a:ext>
            </a:extLst>
          </p:cNvPr>
          <p:cNvSpPr/>
          <p:nvPr userDrawn="1"/>
        </p:nvSpPr>
        <p:spPr>
          <a:xfrm flipV="1">
            <a:off x="0" y="469706"/>
            <a:ext cx="9144000" cy="998377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C1FA3CD-B01F-DC44-8BC7-68255466CE53}"/>
              </a:ext>
            </a:extLst>
          </p:cNvPr>
          <p:cNvSpPr/>
          <p:nvPr userDrawn="1"/>
        </p:nvSpPr>
        <p:spPr>
          <a:xfrm>
            <a:off x="-539388" y="-127453"/>
            <a:ext cx="1288868" cy="15936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A747609-9833-467F-ADAA-9AD838BECE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327716345"/>
              </p:ext>
            </p:extLst>
          </p:nvPr>
        </p:nvGraphicFramePr>
        <p:xfrm>
          <a:off x="1192" y="159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0" imgW="216" imgH="216" progId="TCLayout.ActiveDocument.1">
                  <p:embed/>
                </p:oleObj>
              </mc:Choice>
              <mc:Fallback>
                <p:oleObj name="think-cell Slide" r:id="rId10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A747609-9833-467F-ADAA-9AD838BE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2" y="159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ADC626B4-3FDA-42D9-90C5-C9E389B82763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2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40513" y="1508760"/>
            <a:ext cx="8222925" cy="495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842DD3-1F47-49B9-8BEC-7D41C6439C24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5828145" y="6567589"/>
            <a:ext cx="2869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[EVENT NAME]  [DATE]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5FD2D-E7F9-42B7-BFD9-48910D97D38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63437" y="6567589"/>
            <a:ext cx="480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C4A1-A2DE-4EB5-9A46-57D39B4235E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C7278D-9D52-4F44-9B05-6B28B38BBC0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73498" y="122216"/>
            <a:ext cx="449083" cy="21579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031173-76F9-0B4F-ADB8-48A4534C30F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12750"/>
            <a:ext cx="9144000" cy="990786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C55FC23-F9BC-A94F-8AD6-09F5A1F6773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330" y="431503"/>
            <a:ext cx="565670" cy="9890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3A96E6-6F6D-8449-930B-00072C356C7C}"/>
              </a:ext>
            </a:extLst>
          </p:cNvPr>
          <p:cNvCxnSpPr>
            <a:cxnSpLocks/>
            <a:stCxn id="8" idx="0"/>
          </p:cNvCxnSpPr>
          <p:nvPr userDrawn="1"/>
        </p:nvCxnSpPr>
        <p:spPr>
          <a:xfrm flipV="1">
            <a:off x="0" y="473075"/>
            <a:ext cx="9144000" cy="99500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19807" y="208455"/>
            <a:ext cx="7371956" cy="767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088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ransition spd="med">
    <p:fade/>
  </p:transition>
  <p:hf hdr="0" ftr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BC8832-E6FA-A044-8BE9-91D33BA6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RPM International Inc.</a:t>
            </a:r>
            <a:br>
              <a:rPr lang="en-US" sz="2400" dirty="0"/>
            </a:br>
            <a:r>
              <a:rPr lang="en-US" sz="2400" dirty="0"/>
              <a:t>Compliance Audits</a:t>
            </a:r>
            <a:br>
              <a:rPr lang="en-US" sz="1500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06FC2E-6222-DF41-9FE8-69C5FF940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6120949"/>
            <a:ext cx="7886700" cy="661302"/>
          </a:xfrm>
        </p:spPr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FA612DC-36BD-184E-9261-ABB1CD2A9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506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CFB3-5BCB-4AF2-AEE9-7FFB7858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3021071" cy="787032"/>
          </a:xfrm>
        </p:spPr>
        <p:txBody>
          <a:bodyPr/>
          <a:lstStyle/>
          <a:p>
            <a:r>
              <a:rPr lang="en-US" sz="2400" dirty="0"/>
              <a:t>Human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5ECD1-A4CF-4A54-A357-80B4D72E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96" y="2150393"/>
            <a:ext cx="4947306" cy="2557213"/>
          </a:xfrm>
        </p:spPr>
        <p:txBody>
          <a:bodyPr/>
          <a:lstStyle/>
          <a:p>
            <a:r>
              <a:rPr lang="en-US" dirty="0"/>
              <a:t>Payroll</a:t>
            </a:r>
          </a:p>
          <a:p>
            <a:r>
              <a:rPr lang="en-US" dirty="0"/>
              <a:t>Time &amp; Attendance</a:t>
            </a:r>
          </a:p>
          <a:p>
            <a:r>
              <a:rPr lang="en-US" dirty="0"/>
              <a:t>Employee Complaint &amp; Investigation Process</a:t>
            </a:r>
          </a:p>
          <a:p>
            <a:r>
              <a:rPr lang="en-US" dirty="0"/>
              <a:t>Temp worker employment</a:t>
            </a:r>
          </a:p>
          <a:p>
            <a:r>
              <a:rPr lang="en-US" dirty="0"/>
              <a:t>Onboarding &amp; Exit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92489-7A3B-4426-B551-99347EC55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222" name="Picture 6" descr="Human Resources | Moravian Church Southern Province">
            <a:extLst>
              <a:ext uri="{FF2B5EF4-FFF2-40B4-BE49-F238E27FC236}">
                <a16:creationId xmlns:a16="http://schemas.microsoft.com/office/drawing/2014/main" id="{CE0A72AB-4499-45FA-8E1F-38CE7BD81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29" y="1821655"/>
            <a:ext cx="3214688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23968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CFB3-5BCB-4AF2-AEE9-7FFB7858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3447199" cy="787032"/>
          </a:xfrm>
        </p:spPr>
        <p:txBody>
          <a:bodyPr/>
          <a:lstStyle/>
          <a:p>
            <a:r>
              <a:rPr lang="en-US" sz="2400" dirty="0"/>
              <a:t>Compliance Audit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5ECD1-A4CF-4A54-A357-80B4D72E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56" y="1716279"/>
            <a:ext cx="4787508" cy="48420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Of the Compliance Audits completed so far, some common trends have emerged: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RPM Global Policies </a:t>
            </a:r>
          </a:p>
          <a:p>
            <a:r>
              <a:rPr lang="en-US" dirty="0"/>
              <a:t>Conflicts of Interest</a:t>
            </a:r>
          </a:p>
          <a:p>
            <a:r>
              <a:rPr lang="en-US" dirty="0"/>
              <a:t>Travel &amp; Expense</a:t>
            </a:r>
          </a:p>
          <a:p>
            <a:r>
              <a:rPr lang="en-US" dirty="0"/>
              <a:t>Third Party Due Diligence</a:t>
            </a:r>
          </a:p>
          <a:p>
            <a:r>
              <a:rPr lang="en-US" dirty="0"/>
              <a:t>Purchase Card Reviews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92489-7A3B-4426-B551-99347EC55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B6455-8BE3-4BE0-9894-37BF11094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864" y="2160381"/>
            <a:ext cx="3762853" cy="25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603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D4404-FE9F-43C5-A599-430F1ABB88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[EVENT NAME]  [DATE]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DB552-A3DD-494C-B5E9-FDC42DF02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ACA8DF-0F9D-4E5F-837B-9C727098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2497289" cy="787032"/>
          </a:xfrm>
        </p:spPr>
        <p:txBody>
          <a:bodyPr/>
          <a:lstStyle/>
          <a:p>
            <a:r>
              <a:rPr lang="en-US" sz="2400" dirty="0"/>
              <a:t>Compliance Audits</a:t>
            </a:r>
          </a:p>
        </p:txBody>
      </p:sp>
      <p:pic>
        <p:nvPicPr>
          <p:cNvPr id="11266" name="Picture 2" descr="Interview Questions to Ask the Hiring Manager | JRoss Recruiters">
            <a:extLst>
              <a:ext uri="{FF2B5EF4-FFF2-40B4-BE49-F238E27FC236}">
                <a16:creationId xmlns:a16="http://schemas.microsoft.com/office/drawing/2014/main" id="{4E7DADE1-5E3B-40C9-A1FC-883D4116C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18" y="2729647"/>
            <a:ext cx="4271963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7090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B615D68-3DA3-4585-BD7E-F870689F2704}"/>
              </a:ext>
            </a:extLst>
          </p:cNvPr>
          <p:cNvCxnSpPr>
            <a:cxnSpLocks/>
          </p:cNvCxnSpPr>
          <p:nvPr/>
        </p:nvCxnSpPr>
        <p:spPr>
          <a:xfrm flipV="1">
            <a:off x="7046852" y="3493496"/>
            <a:ext cx="0" cy="25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F27ADA2-FBCE-46AF-9B8C-91CB7D4FF12A}"/>
              </a:ext>
            </a:extLst>
          </p:cNvPr>
          <p:cNvCxnSpPr>
            <a:cxnSpLocks/>
          </p:cNvCxnSpPr>
          <p:nvPr/>
        </p:nvCxnSpPr>
        <p:spPr>
          <a:xfrm flipV="1">
            <a:off x="1791435" y="3493496"/>
            <a:ext cx="0" cy="269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29A0755-29DD-40E1-A76B-E5B73C046DB5}"/>
              </a:ext>
            </a:extLst>
          </p:cNvPr>
          <p:cNvCxnSpPr>
            <a:cxnSpLocks/>
          </p:cNvCxnSpPr>
          <p:nvPr/>
        </p:nvCxnSpPr>
        <p:spPr>
          <a:xfrm flipV="1">
            <a:off x="7046852" y="4204563"/>
            <a:ext cx="0" cy="5119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AB67CE7-8E97-4C93-8024-E81EBA840F59}"/>
              </a:ext>
            </a:extLst>
          </p:cNvPr>
          <p:cNvCxnSpPr>
            <a:cxnSpLocks/>
          </p:cNvCxnSpPr>
          <p:nvPr/>
        </p:nvCxnSpPr>
        <p:spPr>
          <a:xfrm flipV="1">
            <a:off x="1791435" y="4165006"/>
            <a:ext cx="0" cy="437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  <a:stCxn id="46" idx="2"/>
            <a:endCxn id="40" idx="3"/>
          </p:cNvCxnSpPr>
          <p:nvPr/>
        </p:nvCxnSpPr>
        <p:spPr>
          <a:xfrm flipH="1">
            <a:off x="5408130" y="2168066"/>
            <a:ext cx="1393760" cy="7241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  <a:stCxn id="69" idx="2"/>
            <a:endCxn id="40" idx="1"/>
          </p:cNvCxnSpPr>
          <p:nvPr/>
        </p:nvCxnSpPr>
        <p:spPr>
          <a:xfrm>
            <a:off x="1601803" y="2164688"/>
            <a:ext cx="1709648" cy="727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272966" y="269561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0800000" flipH="1" flipV="1">
            <a:off x="3311451" y="2560198"/>
            <a:ext cx="2096679" cy="6640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Bryan Gillette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Senior Director - Internal Audit Chief Audit Executive</a:t>
            </a:r>
          </a:p>
        </p:txBody>
      </p:sp>
      <p:sp>
        <p:nvSpPr>
          <p:cNvPr id="15" name="TextBox 14"/>
          <p:cNvSpPr txBox="1"/>
          <p:nvPr/>
        </p:nvSpPr>
        <p:spPr>
          <a:xfrm rot="10800000" flipH="1" flipV="1">
            <a:off x="877035" y="3716105"/>
            <a:ext cx="1828800" cy="47672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Mike Metivier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Director of IT Audit</a:t>
            </a:r>
          </a:p>
        </p:txBody>
      </p:sp>
      <p:sp>
        <p:nvSpPr>
          <p:cNvPr id="46" name="TextBox 45"/>
          <p:cNvSpPr txBox="1"/>
          <p:nvPr/>
        </p:nvSpPr>
        <p:spPr>
          <a:xfrm rot="10800000" flipH="1" flipV="1">
            <a:off x="5636237" y="1504054"/>
            <a:ext cx="2331305" cy="664012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 Moore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Sr. Vice President, General Counsel &amp; Chief Compliance Officer</a:t>
            </a:r>
          </a:p>
        </p:txBody>
      </p:sp>
      <p:sp>
        <p:nvSpPr>
          <p:cNvPr id="49" name="TextBox 48"/>
          <p:cNvSpPr txBox="1"/>
          <p:nvPr/>
        </p:nvSpPr>
        <p:spPr>
          <a:xfrm rot="10800000" flipH="1" flipV="1">
            <a:off x="3448875" y="3716105"/>
            <a:ext cx="1799007" cy="47672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Cheriece Boyd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Director of Internal Audit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5188466" y="4158197"/>
            <a:ext cx="852" cy="68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806ACE9-FDD4-4660-B627-F2D2357149A3}"/>
              </a:ext>
            </a:extLst>
          </p:cNvPr>
          <p:cNvSpPr txBox="1"/>
          <p:nvPr/>
        </p:nvSpPr>
        <p:spPr>
          <a:xfrm rot="10800000" flipH="1" flipV="1">
            <a:off x="497771" y="1687962"/>
            <a:ext cx="2208064" cy="476726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Audit Committee of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of Directors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F1B693CE-8ACB-411A-A957-079F693F78EF}"/>
              </a:ext>
            </a:extLst>
          </p:cNvPr>
          <p:cNvSpPr txBox="1">
            <a:spLocks/>
          </p:cNvSpPr>
          <p:nvPr/>
        </p:nvSpPr>
        <p:spPr>
          <a:xfrm>
            <a:off x="854224" y="235337"/>
            <a:ext cx="4001941" cy="4335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74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white"/>
                </a:solidFill>
                <a:latin typeface="Calibri Light" panose="020F0302020204030204"/>
              </a:rPr>
              <a:t>RPM Internal Audit Department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94AE7DF-5BBB-4EC0-AA58-CADA4D464485}"/>
              </a:ext>
            </a:extLst>
          </p:cNvPr>
          <p:cNvCxnSpPr>
            <a:cxnSpLocks/>
          </p:cNvCxnSpPr>
          <p:nvPr/>
        </p:nvCxnSpPr>
        <p:spPr>
          <a:xfrm>
            <a:off x="1791435" y="3493496"/>
            <a:ext cx="52554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5A40187-327B-443C-99D5-EB026CD66E69}"/>
              </a:ext>
            </a:extLst>
          </p:cNvPr>
          <p:cNvCxnSpPr>
            <a:cxnSpLocks/>
            <a:stCxn id="49" idx="0"/>
          </p:cNvCxnSpPr>
          <p:nvPr/>
        </p:nvCxnSpPr>
        <p:spPr>
          <a:xfrm flipV="1">
            <a:off x="4348379" y="3224213"/>
            <a:ext cx="1" cy="491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11869D6-739E-4BE3-A574-20EEFE23A278}"/>
              </a:ext>
            </a:extLst>
          </p:cNvPr>
          <p:cNvCxnSpPr>
            <a:cxnSpLocks/>
          </p:cNvCxnSpPr>
          <p:nvPr/>
        </p:nvCxnSpPr>
        <p:spPr>
          <a:xfrm flipV="1">
            <a:off x="7049922" y="3895721"/>
            <a:ext cx="0" cy="269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BEFB7AED-959A-4BCF-8083-1FCD8A68A5A7}"/>
              </a:ext>
            </a:extLst>
          </p:cNvPr>
          <p:cNvSpPr txBox="1"/>
          <p:nvPr/>
        </p:nvSpPr>
        <p:spPr>
          <a:xfrm rot="10800000" flipH="1" flipV="1">
            <a:off x="5990921" y="3727837"/>
            <a:ext cx="1993468" cy="47672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pPr defTabSz="914400">
              <a:defRPr/>
            </a:pPr>
            <a:r>
              <a:rPr lang="en-US" sz="1100" u="sng" kern="0" dirty="0"/>
              <a:t>Brian Frasier</a:t>
            </a:r>
            <a:endParaRPr lang="en-US" sz="11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Director of Compliance Audit</a:t>
            </a:r>
          </a:p>
        </p:txBody>
      </p:sp>
      <p:sp>
        <p:nvSpPr>
          <p:cNvPr id="53" name="TextBox 52"/>
          <p:cNvSpPr txBox="1"/>
          <p:nvPr/>
        </p:nvSpPr>
        <p:spPr>
          <a:xfrm rot="10800000" flipH="1" flipV="1">
            <a:off x="6010390" y="4615845"/>
            <a:ext cx="2007858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Carrie Rogers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Audit Manager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BE51D85-5315-4DC2-AEB0-72C12020ACEE}"/>
              </a:ext>
            </a:extLst>
          </p:cNvPr>
          <p:cNvCxnSpPr>
            <a:cxnSpLocks/>
            <a:stCxn id="53" idx="1"/>
          </p:cNvCxnSpPr>
          <p:nvPr/>
        </p:nvCxnSpPr>
        <p:spPr>
          <a:xfrm flipH="1" flipV="1">
            <a:off x="5188466" y="4192832"/>
            <a:ext cx="821924" cy="6516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2864DFA-678E-4383-84D4-16862FD1228E}"/>
              </a:ext>
            </a:extLst>
          </p:cNvPr>
          <p:cNvCxnSpPr>
            <a:cxnSpLocks/>
          </p:cNvCxnSpPr>
          <p:nvPr/>
        </p:nvCxnSpPr>
        <p:spPr>
          <a:xfrm flipV="1">
            <a:off x="4358112" y="4192832"/>
            <a:ext cx="0" cy="487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529CA86-F008-4503-82AA-7331310DD4DF}"/>
              </a:ext>
            </a:extLst>
          </p:cNvPr>
          <p:cNvSpPr txBox="1"/>
          <p:nvPr/>
        </p:nvSpPr>
        <p:spPr>
          <a:xfrm rot="10800000" flipH="1" flipV="1">
            <a:off x="6801889" y="2486521"/>
            <a:ext cx="2208064" cy="664012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Tracy Crandall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u="sng" dirty="0">
                <a:solidFill>
                  <a:prstClr val="black"/>
                </a:solidFill>
                <a:latin typeface="Calibri"/>
              </a:rPr>
              <a:t>Vice President Compliance &amp; Associate General Counsel</a:t>
            </a:r>
            <a:endParaRPr kumimoji="0" lang="en-US" sz="11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1CE43C7-2B97-4A1B-9BE9-FECD19ACE6D6}"/>
              </a:ext>
            </a:extLst>
          </p:cNvPr>
          <p:cNvCxnSpPr>
            <a:cxnSpLocks/>
          </p:cNvCxnSpPr>
          <p:nvPr/>
        </p:nvCxnSpPr>
        <p:spPr>
          <a:xfrm flipH="1">
            <a:off x="7121721" y="3158030"/>
            <a:ext cx="1029163" cy="5698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EFAB1EF-66AF-48DD-8190-5B2D01750DEB}"/>
              </a:ext>
            </a:extLst>
          </p:cNvPr>
          <p:cNvCxnSpPr>
            <a:cxnSpLocks/>
            <a:endCxn id="46" idx="2"/>
          </p:cNvCxnSpPr>
          <p:nvPr/>
        </p:nvCxnSpPr>
        <p:spPr>
          <a:xfrm flipH="1" flipV="1">
            <a:off x="6801890" y="2168066"/>
            <a:ext cx="1348994" cy="3259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95B0EEEB-AFBF-4BC1-A681-2D14F40547BB}"/>
              </a:ext>
            </a:extLst>
          </p:cNvPr>
          <p:cNvSpPr txBox="1"/>
          <p:nvPr/>
        </p:nvSpPr>
        <p:spPr>
          <a:xfrm rot="10800000" flipH="1" flipV="1">
            <a:off x="842108" y="4625103"/>
            <a:ext cx="1898651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1 Senior and 1 Staff IT Auditor</a:t>
            </a:r>
            <a:endParaRPr kumimoji="0" lang="en-US" sz="11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CE29629-ED80-4E3F-A852-6CC01C71A124}"/>
              </a:ext>
            </a:extLst>
          </p:cNvPr>
          <p:cNvSpPr txBox="1"/>
          <p:nvPr/>
        </p:nvSpPr>
        <p:spPr>
          <a:xfrm rot="10800000" flipH="1" flipV="1">
            <a:off x="3408786" y="4618894"/>
            <a:ext cx="1898651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Audit Managers, 4 Senior Auditors &amp; 5 Staff Auditors</a:t>
            </a:r>
          </a:p>
        </p:txBody>
      </p:sp>
    </p:spTree>
    <p:extLst>
      <p:ext uri="{BB962C8B-B14F-4D97-AF65-F5344CB8AC3E}">
        <p14:creationId xmlns:p14="http://schemas.microsoft.com/office/powerpoint/2010/main" val="51229687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044A9-0E3D-654D-A7E2-CF26796CE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93FB55-9606-4DFD-9C9C-A800CBFA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Compliance Audit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2763C-6322-40E1-B097-5AEA84E28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2420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044A9-0E3D-654D-A7E2-CF26796CE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93FB55-9606-4DFD-9C9C-A800CBFA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RPM Compliance Audit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199AFC-3223-41E3-B45C-C79B564D4971}"/>
              </a:ext>
            </a:extLst>
          </p:cNvPr>
          <p:cNvSpPr txBox="1"/>
          <p:nvPr/>
        </p:nvSpPr>
        <p:spPr>
          <a:xfrm>
            <a:off x="226380" y="1603393"/>
            <a:ext cx="36132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a Compliance Audit?</a:t>
            </a:r>
          </a:p>
          <a:p>
            <a:endParaRPr lang="en-US" dirty="0"/>
          </a:p>
          <a:p>
            <a:r>
              <a:rPr lang="en-US" dirty="0"/>
              <a:t>A Compliance Audit is a review of a company’s compliance with various policies and procedures including RPM’s Code of Conduct – The Values &amp; Expectations of 168. Compliance Audits are designed to help the business identify risks and meet their objectives.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5D110-AE24-415E-9A42-DCBF924AD354}"/>
              </a:ext>
            </a:extLst>
          </p:cNvPr>
          <p:cNvSpPr txBox="1"/>
          <p:nvPr/>
        </p:nvSpPr>
        <p:spPr>
          <a:xfrm>
            <a:off x="4964052" y="1589103"/>
            <a:ext cx="3613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is in Important?</a:t>
            </a:r>
          </a:p>
          <a:p>
            <a:endParaRPr lang="en-US" dirty="0"/>
          </a:p>
          <a:p>
            <a:r>
              <a:rPr lang="en-US" dirty="0"/>
              <a:t>Risks are everywhere. From Fraud &amp; Corruptions to Conflicts of Interest &amp; Data Privacy. A compliance issue can have tremendous impact that may affect a Company’s financials, reputation, and culture. A Compliance Audit can help identify risks, provide training, and ensure our companies are operating with ethics and integrity.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EE21A1-EA21-4BDC-B961-7EB23BCFC9D6}"/>
              </a:ext>
            </a:extLst>
          </p:cNvPr>
          <p:cNvCxnSpPr/>
          <p:nvPr/>
        </p:nvCxnSpPr>
        <p:spPr>
          <a:xfrm>
            <a:off x="4493535" y="1260629"/>
            <a:ext cx="0" cy="3906175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78016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044A9-0E3D-654D-A7E2-CF26796CE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93FB55-9606-4DFD-9C9C-A800CBFA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Compliance Audit Plan: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487C9-29A4-4DDA-A02C-44F88A8A235A}"/>
              </a:ext>
            </a:extLst>
          </p:cNvPr>
          <p:cNvSpPr txBox="1"/>
          <p:nvPr/>
        </p:nvSpPr>
        <p:spPr>
          <a:xfrm>
            <a:off x="384868" y="1719872"/>
            <a:ext cx="85188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Planning &amp; Scoping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Testing &amp; Analysis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Fieldwork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Reporting</a:t>
            </a:r>
          </a:p>
          <a:p>
            <a:endParaRPr lang="en-US" dirty="0"/>
          </a:p>
          <a:p>
            <a:r>
              <a:rPr lang="en-US" b="1" dirty="0"/>
              <a:t>Areas of Focus: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Culture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Policy/Procedures &amp; Training/Awareness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Finance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Third-Party Management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Human Resources</a:t>
            </a: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Scope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​:</a:t>
            </a:r>
          </a:p>
          <a:p>
            <a:pPr algn="l" rtl="0" fontAlgn="base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Each compliance audit is scoped based on the nature of the business being audited.</a:t>
            </a:r>
            <a:endParaRPr lang="en-US" dirty="0"/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C64B82B9-6869-489D-AB4D-91E7F4EBD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26" y="2201292"/>
            <a:ext cx="3683123" cy="245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75079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70579-8CDE-4653-96C8-DB0D0A97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F602C-B188-4786-BE35-EA428C469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44829"/>
            <a:ext cx="4508470" cy="17059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Management Tone at the Top</a:t>
            </a:r>
          </a:p>
          <a:p>
            <a:r>
              <a:rPr lang="en-US" dirty="0"/>
              <a:t>Decisions on Risk, Business Pressures &amp; Speak Up Culture</a:t>
            </a:r>
          </a:p>
          <a:p>
            <a:r>
              <a:rPr lang="en-US" dirty="0"/>
              <a:t>HR Talent Practices</a:t>
            </a:r>
          </a:p>
          <a:p>
            <a:r>
              <a:rPr lang="en-US" dirty="0"/>
              <a:t>*Surveys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641D0-372C-4A66-8456-653CBE04C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 descr="Image result for office culture">
            <a:extLst>
              <a:ext uri="{FF2B5EF4-FFF2-40B4-BE49-F238E27FC236}">
                <a16:creationId xmlns:a16="http://schemas.microsoft.com/office/drawing/2014/main" id="{FE7B51FD-3183-498B-B228-F17A3A983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31" y="1444742"/>
            <a:ext cx="440055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5727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1056-81B0-4EC8-8D4E-2DE9700A8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Policy/Procedures &amp; Training/Awareness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76A25-3169-40B3-9045-DF93CF156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0F290B-0C30-4AB2-9A1D-0A7BED8A2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V&amp;E of 168</a:t>
            </a:r>
          </a:p>
          <a:p>
            <a:r>
              <a:rPr lang="en-US" dirty="0"/>
              <a:t>Company specific policies and handbook</a:t>
            </a:r>
          </a:p>
          <a:p>
            <a:r>
              <a:rPr lang="en-US" dirty="0"/>
              <a:t>RPM Global Policies:</a:t>
            </a:r>
          </a:p>
          <a:p>
            <a:pPr lvl="1"/>
            <a:r>
              <a:rPr lang="en-US" dirty="0"/>
              <a:t>Conflicts of Interest</a:t>
            </a:r>
          </a:p>
          <a:p>
            <a:pPr lvl="1"/>
            <a:r>
              <a:rPr lang="en-US" dirty="0"/>
              <a:t>Gifts, Entertainment &amp; Donations</a:t>
            </a:r>
          </a:p>
          <a:p>
            <a:pPr lvl="1"/>
            <a:r>
              <a:rPr lang="en-US" dirty="0"/>
              <a:t>Hotline and Non-Retaliation</a:t>
            </a:r>
          </a:p>
          <a:p>
            <a:pPr lvl="1"/>
            <a:r>
              <a:rPr lang="en-US" dirty="0"/>
              <a:t>Data Privacy</a:t>
            </a:r>
          </a:p>
          <a:p>
            <a:pPr lvl="1"/>
            <a:r>
              <a:rPr lang="en-US" dirty="0"/>
              <a:t>Third-Party Due Diligence</a:t>
            </a:r>
          </a:p>
          <a:p>
            <a:pPr lvl="1"/>
            <a:r>
              <a:rPr lang="en-US" dirty="0"/>
              <a:t>Reportable Events</a:t>
            </a:r>
          </a:p>
          <a:p>
            <a:pPr lvl="1"/>
            <a:r>
              <a:rPr lang="en-US" dirty="0"/>
              <a:t>Use of Cash</a:t>
            </a:r>
          </a:p>
        </p:txBody>
      </p:sp>
      <p:pic>
        <p:nvPicPr>
          <p:cNvPr id="5122" name="Picture 2" descr="Image result for policies and procedures clip art">
            <a:extLst>
              <a:ext uri="{FF2B5EF4-FFF2-40B4-BE49-F238E27FC236}">
                <a16:creationId xmlns:a16="http://schemas.microsoft.com/office/drawing/2014/main" id="{1758A47B-4E26-4342-B959-C927071DF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386" y="1508760"/>
            <a:ext cx="3214688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49155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3EEE-03AB-491C-A302-54CE4B1D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1582889" cy="787032"/>
          </a:xfrm>
        </p:spPr>
        <p:txBody>
          <a:bodyPr/>
          <a:lstStyle/>
          <a:p>
            <a:r>
              <a:rPr lang="en-US" sz="2400" dirty="0"/>
              <a:t>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68166-F630-42AF-8635-B597AB627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Travel &amp; Expense</a:t>
            </a:r>
          </a:p>
          <a:p>
            <a:r>
              <a:rPr lang="en-US" dirty="0"/>
              <a:t>Gifts, Entertainment &amp; Donations</a:t>
            </a:r>
          </a:p>
          <a:p>
            <a:r>
              <a:rPr lang="en-US" dirty="0"/>
              <a:t>Bank Statements</a:t>
            </a:r>
          </a:p>
          <a:p>
            <a:r>
              <a:rPr lang="en-US" dirty="0"/>
              <a:t>General Ledger</a:t>
            </a:r>
          </a:p>
          <a:p>
            <a:r>
              <a:rPr lang="en-US" dirty="0"/>
              <a:t>Company Credit Cards and Purchase-Cards</a:t>
            </a:r>
          </a:p>
          <a:p>
            <a:r>
              <a:rPr lang="en-US" dirty="0"/>
              <a:t>*Review of financial controls </a:t>
            </a:r>
          </a:p>
          <a:p>
            <a:r>
              <a:rPr lang="en-US" dirty="0"/>
              <a:t>Disbursements and approvals </a:t>
            </a:r>
          </a:p>
          <a:p>
            <a:r>
              <a:rPr lang="en-US" dirty="0"/>
              <a:t>Petty Cash</a:t>
            </a:r>
          </a:p>
          <a:p>
            <a:r>
              <a:rPr lang="en-US" dirty="0"/>
              <a:t>Commissions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A2C5B-889B-443E-A9A1-C0DB219FB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 descr="Image result for finance">
            <a:extLst>
              <a:ext uri="{FF2B5EF4-FFF2-40B4-BE49-F238E27FC236}">
                <a16:creationId xmlns:a16="http://schemas.microsoft.com/office/drawing/2014/main" id="{D7FF9ADE-358C-4117-9909-D8971F0C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18" y="2438400"/>
            <a:ext cx="34956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5506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922C4-D3BD-47EB-AB03-8E695BB7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3402811" cy="787032"/>
          </a:xfrm>
        </p:spPr>
        <p:txBody>
          <a:bodyPr/>
          <a:lstStyle/>
          <a:p>
            <a:r>
              <a:rPr lang="en-US" sz="2400" dirty="0"/>
              <a:t>Third-Party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0E559-60E2-4323-B100-CC0AE668D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317" y="2357437"/>
            <a:ext cx="4778630" cy="2143125"/>
          </a:xfrm>
        </p:spPr>
        <p:txBody>
          <a:bodyPr/>
          <a:lstStyle/>
          <a:p>
            <a:r>
              <a:rPr lang="en-US" dirty="0"/>
              <a:t>Third-Party Onboarding</a:t>
            </a:r>
          </a:p>
          <a:p>
            <a:r>
              <a:rPr lang="en-US" dirty="0"/>
              <a:t>Third-Party Continuous Monitoring</a:t>
            </a:r>
          </a:p>
          <a:p>
            <a:r>
              <a:rPr lang="en-US" dirty="0"/>
              <a:t>Third-Party Payments</a:t>
            </a:r>
          </a:p>
          <a:p>
            <a:r>
              <a:rPr lang="en-US" dirty="0"/>
              <a:t>Distributor relationships</a:t>
            </a:r>
          </a:p>
          <a:p>
            <a:r>
              <a:rPr lang="en-US" dirty="0"/>
              <a:t>Customer Pricing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B2B8C-E2A3-43BA-8043-2824DFAF7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5FC4A1-A2DE-4EB5-9A46-57D39B4235E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4" name="Picture 2" descr="Image result for third party risk">
            <a:extLst>
              <a:ext uri="{FF2B5EF4-FFF2-40B4-BE49-F238E27FC236}">
                <a16:creationId xmlns:a16="http://schemas.microsoft.com/office/drawing/2014/main" id="{F8DEACA2-FC15-4C21-9D04-8822E0156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604" y="1821655"/>
            <a:ext cx="3186113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3026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2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3&quot;&gt;&lt;elem m_fUsage=&quot;5.94189690230814804295E+00&quot;&gt;&lt;m_msothmcolidx val=&quot;0&quot;/&gt;&lt;m_rgb r=&quot;20&quot; g=&quot;38&quot; b=&quot;64&quot;/&gt;&lt;m_nBrightness tagver0=&quot;26206&quot; tagname0=&quot;m_nBrightnessUNRECOGNIZED&quot; val=&quot;0&quot;/&gt;&lt;/elem&gt;&lt;elem m_fUsage=&quot;1.90876410999999990281E+00&quot;&gt;&lt;m_msothmcolidx val=&quot;0&quot;/&gt;&lt;m_rgb r=&quot;F6&quot; g=&quot;F3&quot; b=&quot;EB&quot;/&gt;&lt;m_nBrightness tagver0=&quot;26206&quot; tagname0=&quot;m_nBrightnessUNRECOGNIZED&quot; val=&quot;0&quot;/&gt;&lt;/elem&gt;&lt;elem m_fUsage=&quot;1.56784161766145224703E+00&quot;&gt;&lt;m_msothmcolidx val=&quot;0&quot;/&gt;&lt;m_rgb r=&quot;EB&quot; g=&quot;EE&quot; b=&quot;E6&quot;/&gt;&lt;m_nBrightness tagver0=&quot;26206&quot; tagname0=&quot;m_nBrightnessUNRECOGNIZED&quot; val=&quot;0&quot;/&gt;&lt;/elem&gt;&lt;/m_vecMRU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Iik6J0SZG7_0mBG8Xg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cjQMEtRZ.C8u5DBhCDU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PM IR PPT Standard - DRAFT - 12.14.18" id="{9CE6E63C-E94D-FB46-91E7-6AA3D17BB118}" vid="{90DFF340-5132-1E4A-9E8E-B23BC845A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F96E28B07F0843A24868D5892D9312" ma:contentTypeVersion="13" ma:contentTypeDescription="Create a new document." ma:contentTypeScope="" ma:versionID="fdc5c7b40d13f702e26f0107c8f10381">
  <xsd:schema xmlns:xsd="http://www.w3.org/2001/XMLSchema" xmlns:xs="http://www.w3.org/2001/XMLSchema" xmlns:p="http://schemas.microsoft.com/office/2006/metadata/properties" xmlns:ns3="f8d36d2f-c42f-4f1f-9b2f-abc69cc7a5ad" xmlns:ns4="2f06a283-6e2a-4468-871b-e6c63acdb121" targetNamespace="http://schemas.microsoft.com/office/2006/metadata/properties" ma:root="true" ma:fieldsID="c780319db15f1fda57dcccbb73b17ad5" ns3:_="" ns4:_="">
    <xsd:import namespace="f8d36d2f-c42f-4f1f-9b2f-abc69cc7a5ad"/>
    <xsd:import namespace="2f06a283-6e2a-4468-871b-e6c63acdb1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36d2f-c42f-4f1f-9b2f-abc69cc7a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6a283-6e2a-4468-871b-e6c63acdb12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6CADE9-4D3D-4C64-A002-EFFA1FA05E14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f06a283-6e2a-4468-871b-e6c63acdb121"/>
    <ds:schemaRef ds:uri="f8d36d2f-c42f-4f1f-9b2f-abc69cc7a5a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480F10-BE65-4D28-A54D-405435C8ED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5C9E87-8E26-4A6C-9B31-CF773D11F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d36d2f-c42f-4f1f-9b2f-abc69cc7a5ad"/>
    <ds:schemaRef ds:uri="2f06a283-6e2a-4468-871b-e6c63acdb1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RPM IR PPT Standard - DRAFT - 12.14.18</Template>
  <TotalTime>3737</TotalTime>
  <Words>436</Words>
  <Application>Microsoft Office PowerPoint</Application>
  <PresentationFormat>On-screen Show (4:3)</PresentationFormat>
  <Paragraphs>105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think-cell Slide</vt:lpstr>
      <vt:lpstr>RPM International Inc. Compliance Audits </vt:lpstr>
      <vt:lpstr>PowerPoint Presentation</vt:lpstr>
      <vt:lpstr>Compliance Audit </vt:lpstr>
      <vt:lpstr>RPM Compliance Audit </vt:lpstr>
      <vt:lpstr>Compliance Audit Plan: Overview</vt:lpstr>
      <vt:lpstr>Culture</vt:lpstr>
      <vt:lpstr>Policy/Procedures &amp; Training/Awareness</vt:lpstr>
      <vt:lpstr>Finance</vt:lpstr>
      <vt:lpstr>Third-Party Management</vt:lpstr>
      <vt:lpstr>Human Resources</vt:lpstr>
      <vt:lpstr>Compliance Audit Themes</vt:lpstr>
      <vt:lpstr>Compliance Audits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DeChant</dc:creator>
  <cp:lastModifiedBy>Brian Frasier</cp:lastModifiedBy>
  <cp:revision>43</cp:revision>
  <cp:lastPrinted>2020-04-30T20:14:04Z</cp:lastPrinted>
  <dcterms:created xsi:type="dcterms:W3CDTF">2018-12-18T18:53:57Z</dcterms:created>
  <dcterms:modified xsi:type="dcterms:W3CDTF">2022-04-14T12:05:18Z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0x01010078F96E28B07F0843A24868D5892D9312</vt:lpwstr>
  </property>
</Properties>
</file>