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3106" r:id="rId6"/>
    <p:sldId id="3087" r:id="rId7"/>
    <p:sldId id="3101" r:id="rId8"/>
    <p:sldId id="3108" r:id="rId9"/>
    <p:sldId id="3084" r:id="rId10"/>
    <p:sldId id="3115" r:id="rId11"/>
    <p:sldId id="3107" r:id="rId12"/>
    <p:sldId id="3100" r:id="rId13"/>
    <p:sldId id="3114" r:id="rId14"/>
    <p:sldId id="3113" r:id="rId15"/>
    <p:sldId id="3091" r:id="rId16"/>
    <p:sldId id="3097" r:id="rId17"/>
    <p:sldId id="3116" r:id="rId18"/>
    <p:sldId id="3112" r:id="rId19"/>
    <p:sldId id="3086" r:id="rId20"/>
    <p:sldId id="3078" r:id="rId21"/>
  </p:sldIdLst>
  <p:sldSz cx="9144000" cy="6858000" type="screen4x3"/>
  <p:notesSz cx="6950075" cy="9236075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6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Kostka" initials="BK" lastIdx="8" clrIdx="0">
    <p:extLst>
      <p:ext uri="{19B8F6BF-5375-455C-9EA6-DF929625EA0E}">
        <p15:presenceInfo xmlns:p15="http://schemas.microsoft.com/office/powerpoint/2012/main" userId="S::bkostka@roopco.com::5bf04b9e-3f2b-4203-8d7a-b84b746d51c3" providerId="AD"/>
      </p:ext>
    </p:extLst>
  </p:cmAuthor>
  <p:cmAuthor id="2" name="Joe Toula" initials="JT" lastIdx="17" clrIdx="1">
    <p:extLst>
      <p:ext uri="{19B8F6BF-5375-455C-9EA6-DF929625EA0E}">
        <p15:presenceInfo xmlns:p15="http://schemas.microsoft.com/office/powerpoint/2012/main" userId="S::jtoula@rpminc.com::2df48d24-f262-454e-ad9c-9a6f9fc72b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76D5FF"/>
    <a:srgbClr val="3CA48E"/>
    <a:srgbClr val="0098FF"/>
    <a:srgbClr val="56DA98"/>
    <a:srgbClr val="56CEA0"/>
    <a:srgbClr val="008AFF"/>
    <a:srgbClr val="41EFCD"/>
    <a:srgbClr val="67F7FF"/>
    <a:srgbClr val="45B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E3F95-E3F7-46DF-BE10-E7C27FB2AE92}" v="5" dt="2022-04-12T18:59:30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6" autoAdjust="0"/>
    <p:restoredTop sz="75843" autoAdjust="0"/>
  </p:normalViewPr>
  <p:slideViewPr>
    <p:cSldViewPr snapToGrid="0">
      <p:cViewPr varScale="1">
        <p:scale>
          <a:sx n="47" d="100"/>
          <a:sy n="47" d="100"/>
        </p:scale>
        <p:origin x="1588" y="56"/>
      </p:cViewPr>
      <p:guideLst>
        <p:guide orient="horz" pos="2184"/>
        <p:guide pos="2880"/>
        <p:guide orient="horz" pos="4320"/>
        <p:guide orient="horz"/>
        <p:guide pos="5760"/>
      </p:guideLst>
    </p:cSldViewPr>
  </p:slideViewPr>
  <p:outlineViewPr>
    <p:cViewPr>
      <p:scale>
        <a:sx n="33" d="100"/>
        <a:sy n="33" d="100"/>
      </p:scale>
      <p:origin x="0" y="-9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viewProps" Target="viewProps.xml" Id="rId26" /><Relationship Type="http://schemas.openxmlformats.org/officeDocument/2006/relationships/customXml" Target="../customXml/item3.xml" Id="rId3" /><Relationship Type="http://schemas.openxmlformats.org/officeDocument/2006/relationships/slide" Target="slides/slide17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presProps" Target="presProps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commentAuthors" Target="commentAuthor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tags" Target="tags/tag1.xml" Id="rId23" /><Relationship Type="http://schemas.openxmlformats.org/officeDocument/2006/relationships/tableStyles" Target="tableStyles.xml" Id="rId28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notesMaster" Target="notesMasters/notesMaster1.xml" Id="rId22" /><Relationship Type="http://schemas.openxmlformats.org/officeDocument/2006/relationships/theme" Target="theme/theme1.xml" Id="rId27" /><Relationship Type="http://schemas.microsoft.com/office/2015/10/relationships/revisionInfo" Target="revisionInfo.xml" Id="rId3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69863"/>
            <a:ext cx="6159500" cy="462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2" rIns="91001" bIns="455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792" y="4940567"/>
            <a:ext cx="6148491" cy="3932540"/>
          </a:xfrm>
          <a:prstGeom prst="rect">
            <a:avLst/>
          </a:prstGeom>
        </p:spPr>
        <p:txBody>
          <a:bodyPr vert="horz" lIns="91001" tIns="45502" rIns="91001" bIns="455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l">
              <a:defRPr sz="1000">
                <a:solidFill>
                  <a:srgbClr val="203864"/>
                </a:solidFill>
              </a:defRPr>
            </a:lvl1pPr>
          </a:lstStyle>
          <a:p>
            <a:r>
              <a:rPr lang="en-US"/>
              <a:t>RPM International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742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r">
              <a:defRPr sz="1000">
                <a:solidFill>
                  <a:srgbClr val="203864"/>
                </a:solidFill>
              </a:defRPr>
            </a:lvl1pPr>
          </a:lstStyle>
          <a:p>
            <a:fld id="{AA05FC04-006C-4370-AA2A-61F90C856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72E06DF-B426-4181-8E0A-454FF7736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3700" y="169863"/>
            <a:ext cx="6162675" cy="4622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2D10176-95FB-4A01-AB36-F535C89BE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63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Alone some of these things may seem small, but they could be indicative of a larger issue</a:t>
            </a:r>
          </a:p>
          <a:p>
            <a:r>
              <a:rPr lang="en-US" dirty="0"/>
              <a:t>Discuss our internal testing-  treat every incident or event like a test- you don’t want to get caught in it!</a:t>
            </a:r>
          </a:p>
          <a:p>
            <a:r>
              <a:rPr lang="en-US" dirty="0"/>
              <a:t>Mention that we are auditing for data security and data privacy compliance across the organization</a:t>
            </a:r>
          </a:p>
          <a:p>
            <a:endParaRPr lang="en-US" dirty="0"/>
          </a:p>
          <a:p>
            <a:r>
              <a:rPr lang="en-US" dirty="0"/>
              <a:t>Why does a third party breach matter?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comes to your mind when you hear the term Cyber World?</a:t>
            </a:r>
          </a:p>
          <a:p>
            <a:r>
              <a:rPr lang="en-US" dirty="0"/>
              <a:t>How is RPM leveraging the data boom? New Technology, new resources, new products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McKinsey Sans"/>
              </a:rPr>
              <a:t>Rapidly accelerating technology advances, the recognized value of data, and increasing data literacy are changing what it means to be “data driven.”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think the most common type of data is within the RPM companies?</a:t>
            </a:r>
          </a:p>
          <a:p>
            <a:r>
              <a:rPr lang="en-US" dirty="0"/>
              <a:t>How easy is it to classify data and know the specific protections?</a:t>
            </a:r>
          </a:p>
          <a:p>
            <a:r>
              <a:rPr lang="en-US" dirty="0"/>
              <a:t>Do you need contractual agreements in place for certain types of data?</a:t>
            </a:r>
          </a:p>
          <a:p>
            <a:r>
              <a:rPr lang="en-US" dirty="0"/>
              <a:t>Is public data really data for the taking?</a:t>
            </a:r>
          </a:p>
          <a:p>
            <a:endParaRPr lang="en-US" dirty="0"/>
          </a:p>
          <a:p>
            <a:r>
              <a:rPr lang="en-US" dirty="0"/>
              <a:t>Data sets that fall into the categories:</a:t>
            </a:r>
          </a:p>
          <a:p>
            <a:r>
              <a:rPr lang="en-US" dirty="0"/>
              <a:t>Intellectual Property</a:t>
            </a:r>
          </a:p>
          <a:p>
            <a:r>
              <a:rPr lang="en-US" dirty="0"/>
              <a:t>Geolocation</a:t>
            </a:r>
          </a:p>
          <a:p>
            <a:r>
              <a:rPr lang="en-US" dirty="0"/>
              <a:t>Biometrics</a:t>
            </a:r>
          </a:p>
          <a:p>
            <a:r>
              <a:rPr lang="en-US" dirty="0"/>
              <a:t>Sales data and leads.</a:t>
            </a:r>
          </a:p>
          <a:p>
            <a:r>
              <a:rPr lang="en-US" dirty="0"/>
              <a:t>Warehouse and inventory data.</a:t>
            </a:r>
          </a:p>
          <a:p>
            <a:r>
              <a:rPr lang="en-US" dirty="0"/>
              <a:t>Website traffic statistics.</a:t>
            </a:r>
          </a:p>
          <a:p>
            <a:r>
              <a:rPr lang="en-US" dirty="0"/>
              <a:t>Information about our internal security framework and policies.</a:t>
            </a:r>
          </a:p>
          <a:p>
            <a:r>
              <a:rPr lang="en-US" dirty="0"/>
              <a:t>Customer contact information.</a:t>
            </a:r>
          </a:p>
          <a:p>
            <a:r>
              <a:rPr lang="en-US" dirty="0"/>
              <a:t>Interactions between team members and customers.</a:t>
            </a:r>
          </a:p>
          <a:p>
            <a:r>
              <a:rPr lang="en-US" dirty="0"/>
              <a:t>Pay and benefits information.</a:t>
            </a:r>
          </a:p>
          <a:p>
            <a:r>
              <a:rPr lang="en-US" dirty="0"/>
              <a:t>Health and safety information.</a:t>
            </a:r>
          </a:p>
          <a:p>
            <a:r>
              <a:rPr lang="en-US" dirty="0"/>
              <a:t>Supply chain management information.</a:t>
            </a:r>
          </a:p>
          <a:p>
            <a:r>
              <a:rPr lang="en-US" dirty="0"/>
              <a:t>Future business ideas and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8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think of other ways our companies are leveraging data?</a:t>
            </a:r>
          </a:p>
          <a:p>
            <a:r>
              <a:rPr lang="en-US" dirty="0"/>
              <a:t>Discuss use of consultants and job boards</a:t>
            </a:r>
          </a:p>
          <a:p>
            <a:r>
              <a:rPr lang="en-US" dirty="0"/>
              <a:t>What’s a BOT?  Discuss how it is becoming harder to identify if you are interacting with a Bot</a:t>
            </a:r>
          </a:p>
          <a:p>
            <a:r>
              <a:rPr lang="en-US" dirty="0"/>
              <a:t>Discuss social engineering as it relates to social media connections- where bad actors can gain lots of valuable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it really mean to have something in the “cloud”?</a:t>
            </a:r>
          </a:p>
          <a:p>
            <a:r>
              <a:rPr lang="en-US" dirty="0"/>
              <a:t>Is the cloud secure?</a:t>
            </a:r>
          </a:p>
          <a:p>
            <a:r>
              <a:rPr lang="en-US" dirty="0"/>
              <a:t>What things should we look for when assessing a cloud provider?</a:t>
            </a:r>
          </a:p>
          <a:p>
            <a:r>
              <a:rPr lang="en-US" dirty="0"/>
              <a:t>What are the downsides to using cloud services?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4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RPM’s incident statistics increased?</a:t>
            </a:r>
          </a:p>
          <a:p>
            <a:r>
              <a:rPr lang="en-US" dirty="0"/>
              <a:t>What’</a:t>
            </a:r>
          </a:p>
          <a:p>
            <a:r>
              <a:rPr lang="en-US" dirty="0"/>
              <a:t>What’s the most common scenarios you see as challenges for the RPM businesses? [discuss remote work complications]</a:t>
            </a:r>
          </a:p>
          <a:p>
            <a:r>
              <a:rPr lang="en-US" dirty="0"/>
              <a:t>Discuss how falling victim to a cyber attack is not about blame- it happens- its about understanding and mitigating risks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https://www.statista.com/statistics/871513/worldwide-data-created/ </a:t>
            </a:r>
          </a:p>
          <a:p>
            <a:r>
              <a:rPr lang="en-US" dirty="0"/>
              <a:t>https://www.forbes.com/sites/chuckbrooks/2022/01/21/cybersecurity-in-2022--a-fresh-look-at-some-very-alarming-stats/?sh=43cecaf06b61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1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Zero Trust?</a:t>
            </a:r>
          </a:p>
          <a:p>
            <a:r>
              <a:rPr lang="en-US" dirty="0"/>
              <a:t>What is an appropriate password for devices?</a:t>
            </a:r>
          </a:p>
          <a:p>
            <a:r>
              <a:rPr lang="en-US" dirty="0"/>
              <a:t>Why does your home network matter?</a:t>
            </a:r>
          </a:p>
          <a:p>
            <a:r>
              <a:rPr lang="en-US" dirty="0"/>
              <a:t>Mention completing cyber security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3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new EE privacy policies and the use of applicant privacy notices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0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0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4AFCF93-F657-4B86-AF22-65B0BC4CC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40350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4AFCF93-F657-4B86-AF22-65B0BC4CC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7C78A8F-C7D7-4FCD-ABDF-9F33A29FBA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5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640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D9C2DC-7DD7-4CCC-9988-35B863DFA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291004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6D9C2DC-7DD7-4CCC-9988-35B863DFA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2960" y="182880"/>
            <a:ext cx="7358907" cy="78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32562" y="1508760"/>
            <a:ext cx="8074836" cy="484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4D026DA-6CE9-4966-BA89-38F47DC2E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58353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2B23F-24A9-4052-948D-555AAA1D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321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20818-8DDA-3F49-982E-FE672F9E4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663" t="1445" r="10663"/>
          <a:stretch/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FDE6D-6AB1-134F-BF2D-97D50BB8F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5A33B2-1602-A14D-97FA-7C12265B23CF}"/>
              </a:ext>
            </a:extLst>
          </p:cNvPr>
          <p:cNvSpPr/>
          <p:nvPr userDrawn="1"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FBB4451-9D41-6B4E-8FB0-339D4F654ADC}"/>
              </a:ext>
            </a:extLst>
          </p:cNvPr>
          <p:cNvSpPr/>
          <p:nvPr userDrawn="1"/>
        </p:nvSpPr>
        <p:spPr>
          <a:xfrm flipH="1">
            <a:off x="0" y="4135179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489EC-E4C0-BC4F-B047-C4F8266835C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33C4D-12E6-CD44-B89E-3C9A22EA834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9ED571-82D2-D246-A47D-A80C822ADDD7}"/>
              </a:ext>
            </a:extLst>
          </p:cNvPr>
          <p:cNvSpPr txBox="1"/>
          <p:nvPr userDrawn="1"/>
        </p:nvSpPr>
        <p:spPr>
          <a:xfrm>
            <a:off x="394768" y="421272"/>
            <a:ext cx="369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VALUE OF 168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0BB95-7967-7648-835C-D3C45FEF1074}"/>
              </a:ext>
            </a:extLst>
          </p:cNvPr>
          <p:cNvCxnSpPr>
            <a:cxnSpLocks/>
          </p:cNvCxnSpPr>
          <p:nvPr userDrawn="1"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22B-42C6-2540-B8D4-3C80E6EA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04F3EC-D42F-3844-AEEA-6508D089560E}"/>
              </a:ext>
            </a:extLst>
          </p:cNvPr>
          <p:cNvCxnSpPr>
            <a:cxnSpLocks/>
            <a:stCxn id="7" idx="0"/>
          </p:cNvCxnSpPr>
          <p:nvPr userDrawn="1"/>
        </p:nvCxnSpPr>
        <p:spPr>
          <a:xfrm>
            <a:off x="9144000" y="4135179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431631"/>
            <a:ext cx="7886700" cy="1019969"/>
          </a:xfrm>
        </p:spPr>
        <p:txBody>
          <a:bodyPr anchor="t"/>
          <a:lstStyle>
            <a:lvl1pPr algn="ctr"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906287"/>
            <a:ext cx="7886700" cy="8247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67379C8A-A8C7-5444-8968-BF22585B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77E463F-897D-E840-990E-1EA31520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28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71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2D8D2-D001-447A-9CC3-6A70A24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0836A-9EC2-4646-A6C5-9387BF5F7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DB757-C18B-024A-B87B-4106DB5C635E}"/>
              </a:ext>
            </a:extLst>
          </p:cNvPr>
          <p:cNvSpPr/>
          <p:nvPr userDrawn="1"/>
        </p:nvSpPr>
        <p:spPr>
          <a:xfrm>
            <a:off x="0" y="0"/>
            <a:ext cx="91440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40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2D8CFC-3DEC-FD4D-96D7-7194133CD71D}"/>
              </a:ext>
            </a:extLst>
          </p:cNvPr>
          <p:cNvSpPr/>
          <p:nvPr userDrawn="1"/>
        </p:nvSpPr>
        <p:spPr>
          <a:xfrm>
            <a:off x="0" y="0"/>
            <a:ext cx="9144000" cy="4789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2B61A1D-A6C9-744B-8A85-17AC7E0D5A56}"/>
              </a:ext>
            </a:extLst>
          </p:cNvPr>
          <p:cNvSpPr/>
          <p:nvPr userDrawn="1"/>
        </p:nvSpPr>
        <p:spPr>
          <a:xfrm flipV="1">
            <a:off x="0" y="469706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1FA3CD-B01F-DC44-8BC7-68255466CE53}"/>
              </a:ext>
            </a:extLst>
          </p:cNvPr>
          <p:cNvSpPr/>
          <p:nvPr userDrawn="1"/>
        </p:nvSpPr>
        <p:spPr>
          <a:xfrm>
            <a:off x="-539388" y="-127453"/>
            <a:ext cx="1288868" cy="15936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747609-9833-467F-ADAA-9AD838BECE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327716345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747609-9833-467F-ADAA-9AD838BE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DC626B4-3FDA-42D9-90C5-C9E389B82763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0513" y="1508760"/>
            <a:ext cx="8222925" cy="495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842DD3-1F47-49B9-8BEC-7D41C6439C2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FD2D-E7F9-42B7-BFD9-48910D97D38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7278D-9D52-4F44-9B05-6B28B38BBC0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73498" y="122216"/>
            <a:ext cx="449083" cy="2157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031173-76F9-0B4F-ADB8-48A4534C30F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12750"/>
            <a:ext cx="9144000" cy="990786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5FC23-F9BC-A94F-8AD6-09F5A1F6773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330" y="431503"/>
            <a:ext cx="565670" cy="9890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A96E6-6F6D-8449-930B-00072C356C7C}"/>
              </a:ext>
            </a:extLst>
          </p:cNvPr>
          <p:cNvCxnSpPr>
            <a:cxnSpLocks/>
            <a:stCxn id="8" idx="0"/>
          </p:cNvCxnSpPr>
          <p:nvPr userDrawn="1"/>
        </p:nvCxnSpPr>
        <p:spPr>
          <a:xfrm flipV="1">
            <a:off x="0" y="473075"/>
            <a:ext cx="9144000" cy="995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19807" y="208455"/>
            <a:ext cx="7371956" cy="76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8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ransition spd="med">
    <p:fade/>
  </p:transition>
  <p:hf hdr="0" ft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ies.rpminc.com/data-privacy-policies/dpia/dpia-polic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ssuelog@rpminc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lecompte@rpminc.com" TargetMode="External"/><Relationship Id="rId2" Type="http://schemas.openxmlformats.org/officeDocument/2006/relationships/hyperlink" Target="mailto:Jmedvec@rpmin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rankin@rpminc.com" TargetMode="External"/><Relationship Id="rId5" Type="http://schemas.openxmlformats.org/officeDocument/2006/relationships/hyperlink" Target="mailto:mfranklin@rpminc.com" TargetMode="External"/><Relationship Id="rId4" Type="http://schemas.openxmlformats.org/officeDocument/2006/relationships/hyperlink" Target="mailto:ssandhu@rpminc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812F8B-2EF6-0C48-B62F-F33EBB968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3" t="1445" r="10663"/>
          <a:stretch/>
        </p:blipFill>
        <p:spPr>
          <a:xfrm>
            <a:off x="0" y="-38622"/>
            <a:ext cx="9144000" cy="515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4C59E1-3B19-0D40-B987-2944D424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1A6E58-379A-954B-8D70-B060637170A2}"/>
              </a:ext>
            </a:extLst>
          </p:cNvPr>
          <p:cNvSpPr/>
          <p:nvPr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DFF0CA6-E303-2348-B796-6D178EB6E4D3}"/>
              </a:ext>
            </a:extLst>
          </p:cNvPr>
          <p:cNvSpPr/>
          <p:nvPr/>
        </p:nvSpPr>
        <p:spPr>
          <a:xfrm flipH="1">
            <a:off x="0" y="4135179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7D5242-B4D2-1646-89B9-3E03D1D54BCE}"/>
              </a:ext>
            </a:extLst>
          </p:cNvPr>
          <p:cNvCxnSpPr>
            <a:cxnSpLocks/>
          </p:cNvCxnSpPr>
          <p:nvPr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E150B4-CE81-B645-B8DD-D661ADB3040F}"/>
              </a:ext>
            </a:extLst>
          </p:cNvPr>
          <p:cNvCxnSpPr>
            <a:cxnSpLocks/>
          </p:cNvCxnSpPr>
          <p:nvPr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107" y="5416934"/>
            <a:ext cx="5853227" cy="10771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Protecting Data in a Cyber World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bg1"/>
                </a:solidFill>
              </a:rPr>
              <a:t>A Panel Discussion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April 20, 2022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FC9D5ED-80ED-374D-9AA9-81F585B218BA}"/>
              </a:ext>
            </a:extLst>
          </p:cNvPr>
          <p:cNvSpPr txBox="1">
            <a:spLocks/>
          </p:cNvSpPr>
          <p:nvPr/>
        </p:nvSpPr>
        <p:spPr>
          <a:xfrm>
            <a:off x="4616901" y="4608232"/>
            <a:ext cx="4285396" cy="2043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5" indent="0" algn="ctr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9" indent="0" algn="ctr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24" indent="0" algn="ctr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8" indent="0" algn="ctr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73" indent="0" algn="ctr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46" indent="0" algn="ctr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20" indent="0" algn="ctr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95" indent="0" algn="ctr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500" dirty="0">
                <a:solidFill>
                  <a:schemeClr val="bg1"/>
                </a:solidFill>
              </a:rPr>
              <a:t>Jessica L. Medvec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Director of Legal and Compliance Counsel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solidFill>
                  <a:schemeClr val="bg1"/>
                </a:solidFill>
              </a:rPr>
              <a:t>Matt Franklin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Vice President of Information Technology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solidFill>
                  <a:schemeClr val="bg1"/>
                </a:solidFill>
              </a:rPr>
              <a:t>Matthieu Lecompte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Director Legal &amp; Compliance (RPM Europe)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solidFill>
                  <a:schemeClr val="bg1"/>
                </a:solidFill>
              </a:rPr>
              <a:t>Mark Rankin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Vice President – Global Systems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solidFill>
                  <a:schemeClr val="bg1"/>
                </a:solidFill>
              </a:rPr>
              <a:t>Sunny Sandhu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Director of Legal – RPM UK</a:t>
            </a:r>
          </a:p>
          <a:p>
            <a:pPr algn="r">
              <a:spcBef>
                <a:spcPts val="0"/>
              </a:spcBef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2425E-A48E-8D44-A86D-85D3E13207A7}"/>
              </a:ext>
            </a:extLst>
          </p:cNvPr>
          <p:cNvSpPr txBox="1"/>
          <p:nvPr/>
        </p:nvSpPr>
        <p:spPr>
          <a:xfrm>
            <a:off x="394768" y="421272"/>
            <a:ext cx="369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VALUE OF 168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D68DD-7A28-DF47-ABBD-D69140B4E63D}"/>
              </a:ext>
            </a:extLst>
          </p:cNvPr>
          <p:cNvCxnSpPr>
            <a:cxnSpLocks/>
          </p:cNvCxnSpPr>
          <p:nvPr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09E664D-F33C-9D48-8022-9E0FE5BA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091654-56DC-5146-B9A1-A4907B645E15}"/>
              </a:ext>
            </a:extLst>
          </p:cNvPr>
          <p:cNvCxnSpPr>
            <a:cxnSpLocks/>
            <a:stCxn id="15" idx="0"/>
          </p:cNvCxnSpPr>
          <p:nvPr/>
        </p:nvCxnSpPr>
        <p:spPr>
          <a:xfrm>
            <a:off x="9144000" y="4135179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9B42-28A9-43EB-BC65-F7FEBFAE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Take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DB3F-FAB8-48FA-A949-0C18AEE6F0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Operate with Zero Trust.</a:t>
            </a:r>
          </a:p>
          <a:p>
            <a:r>
              <a:rPr lang="en-US" sz="2400" dirty="0"/>
              <a:t>Slow down and pay attention to details.</a:t>
            </a:r>
          </a:p>
          <a:p>
            <a:pPr marL="169863" lvl="1" indent="-169863"/>
            <a:r>
              <a:rPr lang="en-US" sz="2400" dirty="0"/>
              <a:t>Ask IT to check an email if you are unsure of its origin.</a:t>
            </a:r>
          </a:p>
          <a:p>
            <a:pPr marL="169863" lvl="1" indent="-169863"/>
            <a:r>
              <a:rPr lang="en-US" sz="2400" b="1" dirty="0"/>
              <a:t>Report suspicious activity.</a:t>
            </a:r>
          </a:p>
          <a:p>
            <a:pPr marL="169863" lvl="1" indent="-169863"/>
            <a:r>
              <a:rPr lang="en-US" sz="2400" dirty="0"/>
              <a:t>Do not leave devices unattended.</a:t>
            </a:r>
          </a:p>
          <a:p>
            <a:pPr marL="169863" lvl="1" indent="-169863"/>
            <a:r>
              <a:rPr lang="en-US" sz="2400" dirty="0"/>
              <a:t>Do not travel with your computer in sleep mode.</a:t>
            </a:r>
          </a:p>
          <a:p>
            <a:pPr marL="169863" lvl="1" indent="-169863"/>
            <a:r>
              <a:rPr lang="en-US" sz="2400" b="1" dirty="0"/>
              <a:t>Don’t store company information on your desktop.</a:t>
            </a:r>
          </a:p>
          <a:p>
            <a:pPr marL="169863" lvl="1" indent="-169863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57998-FD56-4E58-9C0B-6C5061B75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508760"/>
            <a:ext cx="4126543" cy="5135424"/>
          </a:xfrm>
        </p:spPr>
        <p:txBody>
          <a:bodyPr/>
          <a:lstStyle/>
          <a:p>
            <a:r>
              <a:rPr lang="en-US" sz="2400" dirty="0"/>
              <a:t>Do not use your personal email for business.</a:t>
            </a:r>
          </a:p>
          <a:p>
            <a:r>
              <a:rPr lang="en-US" sz="2400" b="1" dirty="0"/>
              <a:t>Ensure all your devices have appropriate passwords.</a:t>
            </a:r>
          </a:p>
          <a:p>
            <a:r>
              <a:rPr lang="en-US" sz="2400" dirty="0"/>
              <a:t>Don’t use the same passwords for everything.</a:t>
            </a:r>
          </a:p>
          <a:p>
            <a:r>
              <a:rPr lang="en-US" sz="2400" dirty="0"/>
              <a:t>Update your home networks regularly.</a:t>
            </a:r>
          </a:p>
          <a:p>
            <a:r>
              <a:rPr lang="en-US" sz="2400" dirty="0"/>
              <a:t>Refrain from using unsecured networks.</a:t>
            </a:r>
          </a:p>
          <a:p>
            <a:r>
              <a:rPr lang="en-US" sz="2400" dirty="0"/>
              <a:t>Password protect documents with sensitive information.</a:t>
            </a:r>
          </a:p>
          <a:p>
            <a:r>
              <a:rPr lang="en-US" sz="2400" b="1" dirty="0"/>
              <a:t>Practice Data Minimization.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9446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F412-3D08-4092-BE67-3A709647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Follow Policies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7CA0-860B-4569-B633-CAC070D2F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29424"/>
            <a:ext cx="3886200" cy="4514759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/>
              <a:t>Existing Global Policies:</a:t>
            </a:r>
          </a:p>
          <a:p>
            <a:r>
              <a:rPr lang="en-US" sz="2400" dirty="0"/>
              <a:t>Password Policy</a:t>
            </a:r>
          </a:p>
          <a:p>
            <a:r>
              <a:rPr lang="en-US" sz="2400" dirty="0"/>
              <a:t>Acceptable Use Policy</a:t>
            </a:r>
          </a:p>
          <a:p>
            <a:r>
              <a:rPr lang="en-US" sz="2400" dirty="0"/>
              <a:t>DPIA Policy</a:t>
            </a:r>
          </a:p>
          <a:p>
            <a:r>
              <a:rPr lang="en-US" sz="2400" dirty="0"/>
              <a:t>Minimum Security Standards Policy (IT)</a:t>
            </a:r>
          </a:p>
          <a:p>
            <a:r>
              <a:rPr lang="en-US" sz="2400" dirty="0"/>
              <a:t>Reportable Events Policy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Follow all company specific policies and procedures.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3ADB1-0BD4-4FA5-B4F4-109AD70B2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29424"/>
            <a:ext cx="3886200" cy="45147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/>
              <a:t>Draft Policies:</a:t>
            </a:r>
          </a:p>
          <a:p>
            <a:r>
              <a:rPr lang="en-US" sz="2400" dirty="0"/>
              <a:t>Information Security Posture</a:t>
            </a:r>
          </a:p>
          <a:p>
            <a:r>
              <a:rPr lang="en-US" sz="2400" dirty="0"/>
              <a:t>Social Media Policy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Coming Soon:</a:t>
            </a:r>
          </a:p>
          <a:p>
            <a:r>
              <a:rPr lang="en-US" sz="2400" dirty="0"/>
              <a:t>Comprehensive Incident Response Plan</a:t>
            </a:r>
          </a:p>
          <a:p>
            <a:r>
              <a:rPr lang="en-US" sz="2400" dirty="0"/>
              <a:t>Administrative Controls Policy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7DD59-9C27-42D7-82C3-59252E9537EB}"/>
              </a:ext>
            </a:extLst>
          </p:cNvPr>
          <p:cNvSpPr txBox="1"/>
          <p:nvPr/>
        </p:nvSpPr>
        <p:spPr>
          <a:xfrm>
            <a:off x="822959" y="1465545"/>
            <a:ext cx="787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familiar with and follow all policies and procedures.</a:t>
            </a:r>
          </a:p>
        </p:txBody>
      </p:sp>
    </p:spTree>
    <p:extLst>
      <p:ext uri="{BB962C8B-B14F-4D97-AF65-F5344CB8AC3E}">
        <p14:creationId xmlns:p14="http://schemas.microsoft.com/office/powerpoint/2010/main" val="408759241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E26A-9F17-4BE4-920A-7A1B849D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26" y="124110"/>
            <a:ext cx="7358907" cy="787032"/>
          </a:xfrm>
        </p:spPr>
        <p:txBody>
          <a:bodyPr/>
          <a:lstStyle/>
          <a:p>
            <a:r>
              <a:rPr lang="en-US" sz="2800" b="1" dirty="0"/>
              <a:t>Have the Risks Assessed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D6A0-B649-4663-AEC0-E1E98093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02255-D625-4F41-A8B0-54074F9DF0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4D5C2-40F8-42D4-818B-E9D0899A9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B5418-B243-4980-864E-E503173C393E}"/>
              </a:ext>
            </a:extLst>
          </p:cNvPr>
          <p:cNvSpPr txBox="1"/>
          <p:nvPr/>
        </p:nvSpPr>
        <p:spPr>
          <a:xfrm>
            <a:off x="643937" y="1471255"/>
            <a:ext cx="7652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DPIA</a:t>
            </a:r>
            <a:r>
              <a:rPr lang="en-US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:  Any new or updated </a:t>
            </a:r>
            <a:r>
              <a:rPr lang="en-US" sz="2400" dirty="0">
                <a:solidFill>
                  <a:srgbClr val="2B2B2B"/>
                </a:solidFill>
                <a:latin typeface="Roboto" panose="02000000000000000000" pitchFamily="2" charset="0"/>
              </a:rPr>
              <a:t>a</a:t>
            </a:r>
            <a:r>
              <a:rPr lang="en-US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ctivity, contract or project that involves or has the potential to involve Personal Data must have an approved DPIA prior to moving forward. </a:t>
            </a:r>
            <a:r>
              <a:rPr lang="en-US" b="0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en-US" b="0" i="1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Effective March 1, 2021</a:t>
            </a:r>
            <a:r>
              <a:rPr lang="en-US" b="0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US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hlinkClick r:id="rId3"/>
              </a:rPr>
              <a:t>https://policies.rpminc.com/data-privacy-policies/dpia/dpia-policy/</a:t>
            </a:r>
            <a:r>
              <a:rPr lang="en-US" b="0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b="0" i="1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Reviewed Annually</a:t>
            </a:r>
            <a:r>
              <a:rPr lang="en-US" b="0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endParaRPr lang="en-US" sz="2400" dirty="0">
              <a:solidFill>
                <a:srgbClr val="2B2B2B"/>
              </a:solidFill>
              <a:latin typeface="Roboto" panose="02000000000000000000" pitchFamily="2" charset="0"/>
            </a:endParaRPr>
          </a:p>
          <a:p>
            <a:r>
              <a:rPr lang="en-US" sz="2400" b="1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Security Vetting</a:t>
            </a:r>
            <a:r>
              <a:rPr lang="en-US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:  All technology-based solutions must undergo a general security review and a vulnerability assessment.  </a:t>
            </a:r>
            <a:r>
              <a:rPr lang="en-US" b="0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Security reviews and assessments can be requested by contacting local IT or emailing the RPM Corporate Issue Log at </a:t>
            </a:r>
            <a:r>
              <a:rPr lang="en-US" b="0" i="0" u="sng" dirty="0">
                <a:solidFill>
                  <a:srgbClr val="00AEEF"/>
                </a:solidFill>
                <a:effectLst/>
                <a:latin typeface="Roboto" panose="02000000000000000000" pitchFamily="2" charset="0"/>
                <a:hlinkClick r:id="rId4"/>
              </a:rPr>
              <a:t>issuelog@rpminc.com</a:t>
            </a:r>
            <a:r>
              <a:rPr lang="en-US" b="0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US" dirty="0">
              <a:solidFill>
                <a:srgbClr val="2B2B2B"/>
              </a:solidFill>
              <a:latin typeface="Roboto" panose="02000000000000000000" pitchFamily="2" charset="0"/>
            </a:endParaRPr>
          </a:p>
          <a:p>
            <a:r>
              <a:rPr lang="en-US" sz="2400" b="1" dirty="0">
                <a:solidFill>
                  <a:srgbClr val="2B2B2B"/>
                </a:solidFill>
                <a:latin typeface="Roboto" panose="02000000000000000000" pitchFamily="2" charset="0"/>
              </a:rPr>
              <a:t>Contracts</a:t>
            </a:r>
            <a:r>
              <a:rPr lang="en-US" sz="2400" dirty="0">
                <a:solidFill>
                  <a:srgbClr val="2B2B2B"/>
                </a:solidFill>
                <a:latin typeface="Roboto" panose="02000000000000000000" pitchFamily="2" charset="0"/>
              </a:rPr>
              <a:t>:  All contracts, including renewals, click through terms and subscription agreements should be reviewed by your legal department.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476981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313B-0581-4FEA-8E53-4436E698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26" y="113650"/>
            <a:ext cx="7358907" cy="787032"/>
          </a:xfrm>
        </p:spPr>
        <p:txBody>
          <a:bodyPr/>
          <a:lstStyle/>
          <a:p>
            <a:r>
              <a:rPr lang="en-US" sz="2800" b="1" dirty="0"/>
              <a:t>Report, Report,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DB76C-5DE4-49D9-8C90-EB5E1800F2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BBF9F-BBCA-44AB-BAD0-D9CA9C4C8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CB143D-A83D-4A23-B55A-11F26583B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84881"/>
              </p:ext>
            </p:extLst>
          </p:nvPr>
        </p:nvGraphicFramePr>
        <p:xfrm>
          <a:off x="446176" y="1648577"/>
          <a:ext cx="8193200" cy="511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600">
                  <a:extLst>
                    <a:ext uri="{9D8B030D-6E8A-4147-A177-3AD203B41FA5}">
                      <a16:colId xmlns:a16="http://schemas.microsoft.com/office/drawing/2014/main" val="2346560628"/>
                    </a:ext>
                  </a:extLst>
                </a:gridCol>
                <a:gridCol w="4096600">
                  <a:extLst>
                    <a:ext uri="{9D8B030D-6E8A-4147-A177-3AD203B41FA5}">
                      <a16:colId xmlns:a16="http://schemas.microsoft.com/office/drawing/2014/main" val="2312757532"/>
                    </a:ext>
                  </a:extLst>
                </a:gridCol>
              </a:tblGrid>
              <a:tr h="4909776">
                <a:tc>
                  <a:txBody>
                    <a:bodyPr/>
                    <a:lstStyle/>
                    <a:p>
                      <a:pPr marL="5715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2B2B2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 Security concerns or incidents- physical or digital</a:t>
                      </a:r>
                    </a:p>
                    <a:p>
                      <a:pPr marL="5715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2B2B2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Lost or Stolen Devices</a:t>
                      </a:r>
                    </a:p>
                    <a:p>
                      <a:pPr marL="5715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2B2B2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Phishing Attempts</a:t>
                      </a:r>
                    </a:p>
                    <a:p>
                      <a:pPr marL="5715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2B2B2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Unexplained Business or Platform Interruptions</a:t>
                      </a:r>
                    </a:p>
                    <a:p>
                      <a:pPr marL="5715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2B2B2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Government Inspections, Inquiries, or Investigations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2B2B2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Requests for access to or deletion of Personal Data</a:t>
                      </a:r>
                    </a:p>
                    <a:p>
                      <a:pPr marL="5715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2B2B2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Ransomware </a:t>
                      </a:r>
                    </a:p>
                    <a:p>
                      <a:pPr marL="5715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2B2B2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Sensitive data sent to the wrong person</a:t>
                      </a:r>
                    </a:p>
                    <a:p>
                      <a:pPr marL="5715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2B2B2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Suspicious or fake banking instructions</a:t>
                      </a:r>
                    </a:p>
                    <a:p>
                      <a:pPr marL="5715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2B2B2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Notice that a customer, vendor or third party has suffered a data incident or breach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57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93858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E196D-19B9-4379-8998-6DF1BF7E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387672"/>
            <a:ext cx="7886700" cy="82471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C35DD-6E9C-4181-9883-BE025319DC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88339-6E95-496E-A274-C88B81FE6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335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EF38-C343-48C8-86A9-1ECF3AA0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Resources References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7AF30D-AF24-4B80-9C99-7F17B5A84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2599010"/>
            <a:ext cx="8075613" cy="266169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17173-79D4-4E75-A53C-6B75FD0444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39E36-6515-4CD8-81F6-0D6EC1B08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288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4838-27A6-4EFA-8AF1-DCBA2A63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14E04-08BC-4328-9C6F-B148AA4E01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D3CD0-C8AB-45D9-96FA-3866C9B3D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6178F8-C800-40DD-AB2B-5BABE17C0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69941"/>
              </p:ext>
            </p:extLst>
          </p:nvPr>
        </p:nvGraphicFramePr>
        <p:xfrm>
          <a:off x="93178" y="1766169"/>
          <a:ext cx="8957643" cy="40082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47625">
                  <a:extLst>
                    <a:ext uri="{9D8B030D-6E8A-4147-A177-3AD203B41FA5}">
                      <a16:colId xmlns:a16="http://schemas.microsoft.com/office/drawing/2014/main" val="2347274152"/>
                    </a:ext>
                  </a:extLst>
                </a:gridCol>
                <a:gridCol w="1673158">
                  <a:extLst>
                    <a:ext uri="{9D8B030D-6E8A-4147-A177-3AD203B41FA5}">
                      <a16:colId xmlns:a16="http://schemas.microsoft.com/office/drawing/2014/main" val="3036523110"/>
                    </a:ext>
                  </a:extLst>
                </a:gridCol>
                <a:gridCol w="1722027">
                  <a:extLst>
                    <a:ext uri="{9D8B030D-6E8A-4147-A177-3AD203B41FA5}">
                      <a16:colId xmlns:a16="http://schemas.microsoft.com/office/drawing/2014/main" val="1371376726"/>
                    </a:ext>
                  </a:extLst>
                </a:gridCol>
                <a:gridCol w="1813558">
                  <a:extLst>
                    <a:ext uri="{9D8B030D-6E8A-4147-A177-3AD203B41FA5}">
                      <a16:colId xmlns:a16="http://schemas.microsoft.com/office/drawing/2014/main" val="2965432115"/>
                    </a:ext>
                  </a:extLst>
                </a:gridCol>
                <a:gridCol w="2001275">
                  <a:extLst>
                    <a:ext uri="{9D8B030D-6E8A-4147-A177-3AD203B41FA5}">
                      <a16:colId xmlns:a16="http://schemas.microsoft.com/office/drawing/2014/main" val="1212365077"/>
                    </a:ext>
                  </a:extLst>
                </a:gridCol>
              </a:tblGrid>
              <a:tr h="4008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Jessica L. Medvec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Director of Legal and Compliance Counsel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2"/>
                        </a:rPr>
                        <a:t>Jmedvec@rpminc.com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Office: (330) 273-8894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Matthieu Lecompte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Director, Legal and Compliance - Europe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3"/>
                        </a:rPr>
                        <a:t>mlecompte@rpminc.com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Office: +3267493974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Sunny Sandhu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Director of Legal -RPM UK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effectLst/>
                          <a:hlinkClick r:id="rId4"/>
                        </a:rPr>
                        <a:t>ssandhu@rpminc.com</a:t>
                      </a:r>
                      <a:endParaRPr lang="en-US" sz="1800" u="sng" dirty="0">
                        <a:effectLst/>
                      </a:endParaRP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Mobile: (+44) 07887731451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Matt Franklin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Vice President of Information Technology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5"/>
                        </a:rPr>
                        <a:t>mfranklin@rpminc.com</a:t>
                      </a:r>
                      <a:endParaRPr lang="en-US" sz="1800" u="sng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Office:  </a:t>
                      </a:r>
                      <a:r>
                        <a:rPr lang="en-US" sz="1800" dirty="0">
                          <a:effectLst/>
                        </a:rPr>
                        <a:t>330-273-8848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Mark Rankin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Vice President – Global Systems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6"/>
                        </a:rPr>
                        <a:t>mrankin@rpminc.com</a:t>
                      </a:r>
                      <a:endParaRPr lang="en-US" sz="1800" u="sng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Office: 330.220.6043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118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78741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BC8832-E6FA-A044-8BE9-91D33BA6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500" dirty="0"/>
            </a:b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A612DC-36BD-184E-9261-ABB1CD2A9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DB9B5-D18A-4030-9325-2B536C9AFD09}"/>
              </a:ext>
            </a:extLst>
          </p:cNvPr>
          <p:cNvSpPr txBox="1"/>
          <p:nvPr/>
        </p:nvSpPr>
        <p:spPr>
          <a:xfrm>
            <a:off x="5060515" y="5123145"/>
            <a:ext cx="360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0622506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D51F-100F-4FF2-83E8-A5C4A198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The Cyber World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13AD-E3BB-42FF-8A13-BE2D68B4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76" y="1808328"/>
            <a:ext cx="8074836" cy="5049672"/>
          </a:xfrm>
        </p:spPr>
        <p:txBody>
          <a:bodyPr>
            <a:normAutofit/>
          </a:bodyPr>
          <a:lstStyle/>
          <a:p>
            <a:r>
              <a:rPr lang="en-US" sz="2400" dirty="0"/>
              <a:t>The Cyber World refers to the digital environment through which individuals use technology in social and commercial interactions. </a:t>
            </a:r>
          </a:p>
          <a:p>
            <a:r>
              <a:rPr lang="en-US" sz="2400" dirty="0"/>
              <a:t>The pandemic bolstered the use of gadgets in the average U.S. household to </a:t>
            </a:r>
            <a:r>
              <a:rPr lang="en-US" sz="2400" b="1" dirty="0"/>
              <a:t>25 connected devices</a:t>
            </a:r>
            <a:r>
              <a:rPr lang="en-US" sz="2400" dirty="0"/>
              <a:t>, according to a Deloitte report.</a:t>
            </a:r>
          </a:p>
          <a:p>
            <a:r>
              <a:rPr lang="en-US" sz="2400" i="0" dirty="0">
                <a:effectLst/>
              </a:rPr>
              <a:t>According to Statista, online shoppers have increased from 209 million in 2016 to </a:t>
            </a:r>
            <a:r>
              <a:rPr lang="en-US" sz="2400" b="1" i="0" dirty="0">
                <a:effectLst/>
              </a:rPr>
              <a:t>230 million in 2021</a:t>
            </a:r>
            <a:r>
              <a:rPr lang="en-US" sz="2400" i="0" dirty="0">
                <a:effectLst/>
              </a:rPr>
              <a:t>.</a:t>
            </a:r>
          </a:p>
          <a:p>
            <a:r>
              <a:rPr lang="en-US" sz="2400" i="0" dirty="0">
                <a:effectLst/>
              </a:rPr>
              <a:t>The total amount of data created and replicated globally has increased from 2 zettabytes to </a:t>
            </a:r>
            <a:r>
              <a:rPr lang="en-US" sz="2400" b="1" i="0" dirty="0">
                <a:effectLst/>
              </a:rPr>
              <a:t>64.2 zettabytes </a:t>
            </a:r>
            <a:r>
              <a:rPr lang="en-US" sz="2400" i="0" dirty="0">
                <a:effectLst/>
              </a:rPr>
              <a:t>over the last decade and it’s estimated to reach 181 zettabytes by 2025.</a:t>
            </a: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97137-86C4-453E-8B36-FEBEE17EA7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5143B-DB84-44E8-8EFD-44CC2EFDA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850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4765-3B30-412F-ACF9-E47330BA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79" y="94869"/>
            <a:ext cx="7358907" cy="787032"/>
          </a:xfrm>
        </p:spPr>
        <p:txBody>
          <a:bodyPr/>
          <a:lstStyle/>
          <a:p>
            <a:r>
              <a:rPr lang="en-US" sz="2800" b="1" dirty="0"/>
              <a:t>Many Types of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A39C7-A1FE-441C-A640-A466692291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E76E3-AE3D-4862-B8FF-3994CB371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F5A28F2-1D00-4400-B153-967BDCE38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08623"/>
              </p:ext>
            </p:extLst>
          </p:nvPr>
        </p:nvGraphicFramePr>
        <p:xfrm>
          <a:off x="344054" y="1461798"/>
          <a:ext cx="5318587" cy="1613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587">
                  <a:extLst>
                    <a:ext uri="{9D8B030D-6E8A-4147-A177-3AD203B41FA5}">
                      <a16:colId xmlns:a16="http://schemas.microsoft.com/office/drawing/2014/main" val="3272456130"/>
                    </a:ext>
                  </a:extLst>
                </a:gridCol>
              </a:tblGrid>
              <a:tr h="1613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13973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50CE64A-E095-4572-93B0-C33725468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52" y="1005949"/>
            <a:ext cx="3402493" cy="226282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963531A-4B42-4BCB-B208-FACFBF06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54" y="1654861"/>
            <a:ext cx="4709344" cy="1613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Public Data          Confidential Data</a:t>
            </a:r>
          </a:p>
          <a:p>
            <a:pPr marL="0" indent="0">
              <a:buNone/>
            </a:pPr>
            <a:r>
              <a:rPr lang="en-US" sz="2400" b="1" dirty="0"/>
              <a:t>Proprietary Data    Personal Data</a:t>
            </a:r>
          </a:p>
          <a:p>
            <a:pPr marL="0" indent="0">
              <a:buNone/>
            </a:pPr>
            <a:r>
              <a:rPr lang="en-US" sz="2400" b="1" dirty="0"/>
              <a:t>Employee Data     Marketing Data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DF77B-85CF-4E7D-9216-BAAECB63F0FB}"/>
              </a:ext>
            </a:extLst>
          </p:cNvPr>
          <p:cNvSpPr txBox="1"/>
          <p:nvPr/>
        </p:nvSpPr>
        <p:spPr>
          <a:xfrm>
            <a:off x="655092" y="3280804"/>
            <a:ext cx="7738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type of data may require different levels of physical and technical protection.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Definitions are important and they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Privacy protection may apply depending on the type of data involved.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 legal rights and obligations may also attach.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Unauthorized exposure of data may result in reporting obligations with tight timeframes and significant penalties.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3061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9BC365-BEF7-428F-9A2E-F4E2012B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77" y="5363392"/>
            <a:ext cx="8228747" cy="1019969"/>
          </a:xfrm>
        </p:spPr>
        <p:txBody>
          <a:bodyPr/>
          <a:lstStyle/>
          <a:p>
            <a:r>
              <a:rPr lang="en-US" sz="3200" b="1" dirty="0"/>
              <a:t>“The best way to create value in the 21st century is to connect Creativity with Technology”</a:t>
            </a:r>
            <a:br>
              <a:rPr lang="en-US" sz="3200" b="1" dirty="0"/>
            </a:br>
            <a:r>
              <a:rPr lang="en-US" sz="3200" b="1" dirty="0"/>
              <a:t>Steve Jobs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23CB-4121-4EE5-A8DD-39E9F683AD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FC260-CCDB-42E4-978D-619F64886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4086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6E0F-43EC-45B6-B323-0A927CCF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64" y="245056"/>
            <a:ext cx="7358907" cy="787032"/>
          </a:xfrm>
        </p:spPr>
        <p:txBody>
          <a:bodyPr/>
          <a:lstStyle/>
          <a:p>
            <a:r>
              <a:rPr lang="en-US" sz="2800" b="1" dirty="0"/>
              <a:t>How is RPM Connecting?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96B06-08BF-498E-9645-185462CE2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18" y="1557211"/>
            <a:ext cx="8074836" cy="5001142"/>
          </a:xfrm>
        </p:spPr>
        <p:txBody>
          <a:bodyPr>
            <a:normAutofit/>
          </a:bodyPr>
          <a:lstStyle/>
          <a:p>
            <a:r>
              <a:rPr lang="en-US" sz="2800" dirty="0"/>
              <a:t>Digital Commerce </a:t>
            </a:r>
            <a:r>
              <a:rPr lang="en-US" sz="2400" dirty="0"/>
              <a:t>(E-Commerce)</a:t>
            </a:r>
          </a:p>
          <a:p>
            <a:r>
              <a:rPr lang="en-US" sz="2800" dirty="0"/>
              <a:t>Social Media</a:t>
            </a:r>
          </a:p>
          <a:p>
            <a:r>
              <a:rPr lang="en-US" sz="2800" dirty="0"/>
              <a:t>Digital Marketing </a:t>
            </a:r>
            <a:r>
              <a:rPr lang="en-US" sz="2400" dirty="0"/>
              <a:t>(Marketing automation, target marketing, chat bots etc.)</a:t>
            </a:r>
          </a:p>
          <a:p>
            <a:r>
              <a:rPr lang="en-US" sz="2800" dirty="0"/>
              <a:t>RPM Data Analytics Initiative</a:t>
            </a:r>
          </a:p>
          <a:p>
            <a:r>
              <a:rPr lang="en-US" sz="2800" dirty="0"/>
              <a:t>RPM One</a:t>
            </a:r>
          </a:p>
          <a:p>
            <a:r>
              <a:rPr lang="en-US" sz="2800" dirty="0"/>
              <a:t>Microsoft 365 Developments</a:t>
            </a:r>
          </a:p>
          <a:p>
            <a:r>
              <a:rPr lang="en-US" sz="2800" dirty="0"/>
              <a:t>Oracle HRIS</a:t>
            </a:r>
          </a:p>
          <a:p>
            <a:r>
              <a:rPr lang="en-US" sz="2800" dirty="0"/>
              <a:t>Salesforce</a:t>
            </a:r>
          </a:p>
          <a:p>
            <a:r>
              <a:rPr lang="en-US" sz="2800" dirty="0"/>
              <a:t>ERP implementations, advancements and adoption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91E0-3F69-4109-BED9-33CDCFCA25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AF9C3-E208-435B-BFA8-9E994FCA9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641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8DB8-DA97-4E45-8890-5B6E6D3A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A Note on Cloud Services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779C4C7-9B8C-4144-A0DA-157769673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041" y="2954189"/>
            <a:ext cx="8566484" cy="3633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As companies look to be more efficient data management software and offsite storage is often implemented to address common challenges.</a:t>
            </a:r>
          </a:p>
          <a:p>
            <a:r>
              <a:rPr lang="en-US" sz="2400" dirty="0"/>
              <a:t>Where data is hosted and stored matters.</a:t>
            </a:r>
          </a:p>
          <a:p>
            <a:r>
              <a:rPr lang="en-US" sz="2400" dirty="0"/>
              <a:t>Cloud services often involve transferring Personal Data from one jurisdiction to another which may require additional compliance steps. </a:t>
            </a:r>
          </a:p>
          <a:p>
            <a:r>
              <a:rPr lang="en-US" sz="2400" dirty="0"/>
              <a:t>Data stored in the cloud is still subject to data retention and data minimization rules.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E7BAB3F-F18B-46AD-BDB5-5CD762D37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28899" y="1343492"/>
            <a:ext cx="4193005" cy="1423771"/>
          </a:xfrm>
        </p:spPr>
        <p:txBody>
          <a:bodyPr>
            <a:normAutofit fontScale="92500"/>
          </a:bodyPr>
          <a:lstStyle/>
          <a:p>
            <a:r>
              <a:rPr lang="en-US" sz="2400" b="1" i="0" dirty="0">
                <a:solidFill>
                  <a:srgbClr val="313D3F"/>
                </a:solidFill>
                <a:effectLst/>
                <a:latin typeface="calibre-regular"/>
              </a:rPr>
              <a:t>Infrastructure as a service (IaaS)</a:t>
            </a:r>
          </a:p>
          <a:p>
            <a:r>
              <a:rPr lang="en-US" sz="2400" b="1" i="0" dirty="0">
                <a:solidFill>
                  <a:srgbClr val="313D3F"/>
                </a:solidFill>
                <a:effectLst/>
                <a:latin typeface="calibre-regular"/>
              </a:rPr>
              <a:t>Platform as a service (PaaS)</a:t>
            </a:r>
          </a:p>
          <a:p>
            <a:r>
              <a:rPr lang="en-US" sz="2400" b="1" dirty="0">
                <a:solidFill>
                  <a:srgbClr val="313D3F"/>
                </a:solidFill>
                <a:latin typeface="calibre-regular"/>
              </a:rPr>
              <a:t>S</a:t>
            </a:r>
            <a:r>
              <a:rPr lang="en-US" sz="2400" b="1" i="0" dirty="0">
                <a:solidFill>
                  <a:srgbClr val="313D3F"/>
                </a:solidFill>
                <a:effectLst/>
                <a:latin typeface="calibre-regular"/>
              </a:rPr>
              <a:t>oftware as a service (SaaS)</a:t>
            </a:r>
            <a:endParaRPr lang="en-US" sz="2400" b="1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EA92F200-CF52-4CC0-8EC0-40964603F8A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L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7550C1AB-7F8C-4C36-B93A-7E380AAD1B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1028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4B5CB-3DA1-471F-B191-CA2699E38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240740"/>
            <a:ext cx="7886700" cy="109447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CYBER ATTACKS-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IT’S NOT A MATTER OF “IF”, BUT “WHEN”.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2FB2E-4AAD-4D34-A52D-D590A039D1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FFE3F-5BDB-4847-94C0-00CDF8133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097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EF591CA-A8E2-46B1-1EAB-362737B9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63" y="114641"/>
            <a:ext cx="7358907" cy="787032"/>
          </a:xfrm>
        </p:spPr>
        <p:txBody>
          <a:bodyPr/>
          <a:lstStyle/>
          <a:p>
            <a:r>
              <a:rPr lang="en-US" sz="2800" b="1" dirty="0"/>
              <a:t>Cyber Attacks are on the Rise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B043673-EBB7-2F19-3716-4997DFADF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8781228F-AB66-58BD-6C62-546699FE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2EB90A4-196C-4D03-AC2B-DC08C2A21D7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D59D0A3-1216-4D02-A321-A549A46AD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70797D-D516-4C23-AA6D-191587AF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2" y="1578279"/>
            <a:ext cx="8074836" cy="5165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 more of our data becomes digital, hackers and scammers are getting more sophisticated.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i="0" dirty="0">
                <a:effectLst/>
              </a:rPr>
              <a:t>2021 saw </a:t>
            </a:r>
            <a:r>
              <a:rPr lang="en-US" sz="2400" b="1" i="0" dirty="0">
                <a:effectLst/>
              </a:rPr>
              <a:t>50% more cyber attacks </a:t>
            </a:r>
            <a:r>
              <a:rPr lang="en-US" sz="2400" i="0" dirty="0">
                <a:effectLst/>
              </a:rPr>
              <a:t>per week on corporate networks compared to 2020.</a:t>
            </a:r>
            <a:endParaRPr lang="en-US" sz="2400" dirty="0"/>
          </a:p>
          <a:p>
            <a:r>
              <a:rPr lang="en-US" sz="2400" dirty="0"/>
              <a:t>Not only does a cyber attack disrupt normal operations, but it may cause damage to important IT assets and infrastructure that can be impossible to recover.</a:t>
            </a:r>
          </a:p>
          <a:p>
            <a:r>
              <a:rPr lang="en-US" sz="2400" dirty="0"/>
              <a:t>Ransomware cost the world </a:t>
            </a:r>
            <a:r>
              <a:rPr lang="en-US" sz="2400" b="1" dirty="0"/>
              <a:t>$20 billion in 2021</a:t>
            </a:r>
            <a:r>
              <a:rPr lang="en-US" sz="2400" dirty="0"/>
              <a:t>. That number is expected to rise to $265 billion by 2031.</a:t>
            </a:r>
          </a:p>
          <a:p>
            <a:r>
              <a:rPr lang="en-US" sz="2400" dirty="0"/>
              <a:t>2021 saw the highest average cost of a data breach in 17 years, with the cost rising from US$3.86 million to </a:t>
            </a:r>
            <a:r>
              <a:rPr lang="en-US" sz="2400" b="1" dirty="0"/>
              <a:t>US$4.24 million</a:t>
            </a:r>
            <a:r>
              <a:rPr lang="en-US" sz="2400" dirty="0"/>
              <a:t> on an annual basis. </a:t>
            </a:r>
          </a:p>
        </p:txBody>
      </p:sp>
    </p:spTree>
    <p:extLst>
      <p:ext uri="{BB962C8B-B14F-4D97-AF65-F5344CB8AC3E}">
        <p14:creationId xmlns:p14="http://schemas.microsoft.com/office/powerpoint/2010/main" val="2050270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70BD5F-3BDF-42AC-8F97-C7337028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WHAT SHOULD YOU DO?</a:t>
            </a:r>
          </a:p>
        </p:txBody>
      </p:sp>
    </p:spTree>
    <p:extLst>
      <p:ext uri="{BB962C8B-B14F-4D97-AF65-F5344CB8AC3E}">
        <p14:creationId xmlns:p14="http://schemas.microsoft.com/office/powerpoint/2010/main" val="269567399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2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5.94189690230814804295E+00&quot;&gt;&lt;m_msothmcolidx val=&quot;0&quot;/&gt;&lt;m_rgb r=&quot;20&quot; g=&quot;38&quot; b=&quot;64&quot;/&gt;&lt;m_nBrightness tagver0=&quot;26206&quot; tagname0=&quot;m_nBrightnessUNRECOGNIZED&quot; val=&quot;0&quot;/&gt;&lt;/elem&gt;&lt;elem m_fUsage=&quot;1.90876410999999990281E+00&quot;&gt;&lt;m_msothmcolidx val=&quot;0&quot;/&gt;&lt;m_rgb r=&quot;F6&quot; g=&quot;F3&quot; b=&quot;EB&quot;/&gt;&lt;m_nBrightness tagver0=&quot;26206&quot; tagname0=&quot;m_nBrightnessUNRECOGNIZED&quot; val=&quot;0&quot;/&gt;&lt;/elem&gt;&lt;elem m_fUsage=&quot;1.56784161766145224703E+00&quot;&gt;&lt;m_msothmcolidx val=&quot;0&quot;/&gt;&lt;m_rgb r=&quot;EB&quot; g=&quot;EE&quot; b=&quot;E6&quot;/&gt;&lt;m_nBrightness tagver0=&quot;26206&quot; tagname0=&quot;m_nBrightnessUNRECOGNIZED&quot;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Iik6J0SZG7_0mBG8Xg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cjQMEtRZ.C8u5DBhCD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M IR PPT Standard - DRAFT - 12.14.18" id="{9CE6E63C-E94D-FB46-91E7-6AA3D17BB118}" vid="{90DFF340-5132-1E4A-9E8E-B23BC845A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0C2D6ED61D4479406C8DA89CF0878" ma:contentTypeVersion="13" ma:contentTypeDescription="Create a new document." ma:contentTypeScope="" ma:versionID="1ad7ad4ec49f0257b7e017cdb19803c4">
  <xsd:schema xmlns:xsd="http://www.w3.org/2001/XMLSchema" xmlns:xs="http://www.w3.org/2001/XMLSchema" xmlns:p="http://schemas.microsoft.com/office/2006/metadata/properties" xmlns:ns2="d7a05af7-d3ec-4963-864c-209504fa34de" xmlns:ns3="2ed82cd1-6b84-4a0b-9746-0d197a81b83d" targetNamespace="http://schemas.microsoft.com/office/2006/metadata/properties" ma:root="true" ma:fieldsID="e38fe0c0574b3d9fb695549c25eec42a" ns2:_="" ns3:_="">
    <xsd:import namespace="d7a05af7-d3ec-4963-864c-209504fa34de"/>
    <xsd:import namespace="2ed82cd1-6b84-4a0b-9746-0d197a81b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05af7-d3ec-4963-864c-209504fa3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82cd1-6b84-4a0b-9746-0d197a81b83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6CADE9-4D3D-4C64-A002-EFFA1FA05E1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f06a283-6e2a-4468-871b-e6c63acdb121"/>
    <ds:schemaRef ds:uri="f8d36d2f-c42f-4f1f-9b2f-abc69cc7a5a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CD82F3-F5DB-425D-8DFE-B7D5B3808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a05af7-d3ec-4963-864c-209504fa34de"/>
    <ds:schemaRef ds:uri="2ed82cd1-6b84-4a0b-9746-0d197a81b8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480F10-BE65-4D28-A54D-405435C8E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RPM IR PPT Standard - DRAFT - 12.14.18</Template>
  <TotalTime>6414</TotalTime>
  <Words>1545</Words>
  <Application>Microsoft Office PowerPoint</Application>
  <PresentationFormat>On-screen Show (4:3)</PresentationFormat>
  <Paragraphs>222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calibre-regular</vt:lpstr>
      <vt:lpstr>Calibri</vt:lpstr>
      <vt:lpstr>Calibri Light</vt:lpstr>
      <vt:lpstr>McKinsey Sans</vt:lpstr>
      <vt:lpstr>Roboto</vt:lpstr>
      <vt:lpstr>Office Theme</vt:lpstr>
      <vt:lpstr>think-cell Slide</vt:lpstr>
      <vt:lpstr>PowerPoint Presentation</vt:lpstr>
      <vt:lpstr>The Cyber World </vt:lpstr>
      <vt:lpstr>Many Types of Data</vt:lpstr>
      <vt:lpstr>“The best way to create value in the 21st century is to connect Creativity with Technology” Steve Jobs</vt:lpstr>
      <vt:lpstr>How is RPM Connecting?</vt:lpstr>
      <vt:lpstr>A Note on Cloud Services</vt:lpstr>
      <vt:lpstr>PowerPoint Presentation</vt:lpstr>
      <vt:lpstr>Cyber Attacks are on the Rise</vt:lpstr>
      <vt:lpstr>WHAT SHOULD YOU DO?</vt:lpstr>
      <vt:lpstr>Take Action</vt:lpstr>
      <vt:lpstr>Follow Policies and Procedures</vt:lpstr>
      <vt:lpstr>Have the Risks Assessed</vt:lpstr>
      <vt:lpstr>Report, Report, Report</vt:lpstr>
      <vt:lpstr>PowerPoint Presentation</vt:lpstr>
      <vt:lpstr>Resources References</vt:lpstr>
      <vt:lpstr>Contact Information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DeChant</dc:creator>
  <cp:lastModifiedBy>JLM</cp:lastModifiedBy>
  <cp:revision>40</cp:revision>
  <cp:lastPrinted>2020-04-30T20:14:04Z</cp:lastPrinted>
  <dcterms:created xsi:type="dcterms:W3CDTF">2018-12-18T18:53:57Z</dcterms:created>
  <dcterms:modified xsi:type="dcterms:W3CDTF">2022-04-12T19:01:11Z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0x010100D590C2D6ED61D4479406C8DA89CF0878</vt:lpwstr>
  </property>
  <property fmtid="{D5CDD505-2E9C-101B-9397-08002B2CF9AE}" pid="3" name="MSIP_Label_d1059c4b-c64f-4899-b7f9-418192d2bacf_Enabled">
    <vt:lpwstr>true</vt:lpwstr>
  </property>
  <property fmtid="{D5CDD505-2E9C-101B-9397-08002B2CF9AE}" pid="4" name="MSIP_Label_d1059c4b-c64f-4899-b7f9-418192d2bacf_SetDate">
    <vt:lpwstr>2022-04-10T21:45:23Z</vt:lpwstr>
  </property>
  <property fmtid="{D5CDD505-2E9C-101B-9397-08002B2CF9AE}" pid="5" name="MSIP_Label_d1059c4b-c64f-4899-b7f9-418192d2bacf_Method">
    <vt:lpwstr>Privileged</vt:lpwstr>
  </property>
  <property fmtid="{D5CDD505-2E9C-101B-9397-08002B2CF9AE}" pid="6" name="MSIP_Label_d1059c4b-c64f-4899-b7f9-418192d2bacf_Name">
    <vt:lpwstr>Confidential</vt:lpwstr>
  </property>
  <property fmtid="{D5CDD505-2E9C-101B-9397-08002B2CF9AE}" pid="7" name="MSIP_Label_d1059c4b-c64f-4899-b7f9-418192d2bacf_SiteId">
    <vt:lpwstr>d35f1660-aa64-4c3d-9852-eb0873f81a5d</vt:lpwstr>
  </property>
  <property fmtid="{D5CDD505-2E9C-101B-9397-08002B2CF9AE}" pid="8" name="MSIP_Label_d1059c4b-c64f-4899-b7f9-418192d2bacf_ActionId">
    <vt:lpwstr>553b8cb4-6d51-497c-bf92-9bd83cd74681</vt:lpwstr>
  </property>
  <property fmtid="{D5CDD505-2E9C-101B-9397-08002B2CF9AE}" pid="9" name="MSIP_Label_d1059c4b-c64f-4899-b7f9-418192d2bacf_ContentBits">
    <vt:lpwstr>0</vt:lpwstr>
  </property>
</Properties>
</file>