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474B53"/>
    <a:srgbClr val="191E28"/>
    <a:srgbClr val="DF3A42"/>
    <a:srgbClr val="E75B2B"/>
    <a:srgbClr val="F47200"/>
    <a:srgbClr val="E28D17"/>
    <a:srgbClr val="D5A300"/>
    <a:srgbClr val="A1AF10"/>
    <a:srgbClr val="77B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35" autoAdjust="0"/>
  </p:normalViewPr>
  <p:slideViewPr>
    <p:cSldViewPr snapToGrid="0" showGuides="1">
      <p:cViewPr>
        <p:scale>
          <a:sx n="100" d="100"/>
          <a:sy n="100" d="100"/>
        </p:scale>
        <p:origin x="972" y="-604"/>
      </p:cViewPr>
      <p:guideLst>
        <p:guide pos="2160"/>
        <p:guide orient="horz"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Medvec" userId="77209e64-de17-4b46-bf44-a8447c5cc24a" providerId="ADAL" clId="{A64A7749-1AE8-4862-B311-CF72F27178C4}"/>
    <pc:docChg chg="modSld">
      <pc:chgData name="Jessica Medvec" userId="77209e64-de17-4b46-bf44-a8447c5cc24a" providerId="ADAL" clId="{A64A7749-1AE8-4862-B311-CF72F27178C4}" dt="2023-08-14T19:31:13.323" v="93" actId="20577"/>
      <pc:docMkLst>
        <pc:docMk/>
      </pc:docMkLst>
      <pc:sldChg chg="modSp mod">
        <pc:chgData name="Jessica Medvec" userId="77209e64-de17-4b46-bf44-a8447c5cc24a" providerId="ADAL" clId="{A64A7749-1AE8-4862-B311-CF72F27178C4}" dt="2023-08-14T19:31:13.323" v="93" actId="20577"/>
        <pc:sldMkLst>
          <pc:docMk/>
          <pc:sldMk cId="160244010" sldId="256"/>
        </pc:sldMkLst>
        <pc:spChg chg="mod">
          <ac:chgData name="Jessica Medvec" userId="77209e64-de17-4b46-bf44-a8447c5cc24a" providerId="ADAL" clId="{A64A7749-1AE8-4862-B311-CF72F27178C4}" dt="2023-08-14T19:25:50.470" v="10" actId="20577"/>
          <ac:spMkLst>
            <pc:docMk/>
            <pc:sldMk cId="160244010" sldId="256"/>
            <ac:spMk id="32" creationId="{014ADAF4-D76A-486A-BD20-92251BFE5E00}"/>
          </ac:spMkLst>
        </pc:spChg>
        <pc:spChg chg="mod">
          <ac:chgData name="Jessica Medvec" userId="77209e64-de17-4b46-bf44-a8447c5cc24a" providerId="ADAL" clId="{A64A7749-1AE8-4862-B311-CF72F27178C4}" dt="2023-08-14T19:31:13.323" v="93" actId="20577"/>
          <ac:spMkLst>
            <pc:docMk/>
            <pc:sldMk cId="160244010" sldId="256"/>
            <ac:spMk id="34" creationId="{23CCB585-5A15-4E7C-96B6-C0057D449F2E}"/>
          </ac:spMkLst>
        </pc:spChg>
        <pc:spChg chg="mod">
          <ac:chgData name="Jessica Medvec" userId="77209e64-de17-4b46-bf44-a8447c5cc24a" providerId="ADAL" clId="{A64A7749-1AE8-4862-B311-CF72F27178C4}" dt="2023-08-14T19:30:16.939" v="83" actId="1076"/>
          <ac:spMkLst>
            <pc:docMk/>
            <pc:sldMk cId="160244010" sldId="256"/>
            <ac:spMk id="35" creationId="{7C731E8C-632F-45FC-92FD-29CD284AB643}"/>
          </ac:spMkLst>
        </pc:spChg>
        <pc:spChg chg="mod">
          <ac:chgData name="Jessica Medvec" userId="77209e64-de17-4b46-bf44-a8447c5cc24a" providerId="ADAL" clId="{A64A7749-1AE8-4862-B311-CF72F27178C4}" dt="2023-08-14T19:31:01.745" v="89" actId="14100"/>
          <ac:spMkLst>
            <pc:docMk/>
            <pc:sldMk cId="160244010" sldId="256"/>
            <ac:spMk id="36" creationId="{77DE7F63-93F9-44B6-8B3C-DE039FD2271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8/14/2023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8/14/2023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9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Picture 9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Picture Placeholder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97" name="Picture 9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Picture Placeholder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Picture Placeholder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5" name="Picture 10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Picture Placeholder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Picture Placeholder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le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>
            <a:noAutofit/>
          </a:bodyPr>
          <a:lstStyle>
            <a:lvl1pPr algn="r">
              <a:defRPr sz="3100" b="1"/>
            </a:lvl1pPr>
          </a:lstStyle>
          <a:p>
            <a:r>
              <a:rPr lang="en-US" dirty="0"/>
              <a:t>PRODUCT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27" name="Text Placeholder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0" name="Text Placeholder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Text Placeholder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2" name="Text Placeholder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3" name="Text Placeholder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4" name="Text Placeholder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5" name="Text Placeholder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6" name="Text Placeholder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7" name="Text Placeholder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8" name="Text Placeholder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9" name="Text Placeholder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0" name="Text Placeholder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1" name="Text Placeholder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2" name="Text Placeholder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3" name="Text Placeholder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4" name="Text Placeholder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Text Placeholder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6" name="Text Placeholder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8" name="Text Placeholder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br>
              <a:rPr lang="en-US" dirty="0"/>
            </a:br>
            <a:r>
              <a:rPr lang="en-US" dirty="0"/>
              <a:t>20YY</a:t>
            </a:r>
            <a:endParaRPr lang="ru-RU" dirty="0"/>
          </a:p>
        </p:txBody>
      </p:sp>
      <p:pic>
        <p:nvPicPr>
          <p:cNvPr id="151" name="Graphic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Graphic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3" name="Picture Placeholder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4" name="Picture Placeholder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5" name="Picture Placeholder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6" name="Picture Placeholder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7" name="Picture Placeholder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8" name="Picture Placeholder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9" name="Picture Placeholder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0" name="Picture Placeholder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1" name="Picture Placeholder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Graphic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Graphic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Picture Placeholder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3" name="Picture 10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Picture Placeholder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Picture Placeholder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Picture 1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Picture Placeholder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Graphic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Picture 9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8.png"/><Relationship Id="rId18" Type="http://schemas.openxmlformats.org/officeDocument/2006/relationships/image" Target="../media/image63.svg"/><Relationship Id="rId26" Type="http://schemas.openxmlformats.org/officeDocument/2006/relationships/image" Target="../media/image71.svg"/><Relationship Id="rId3" Type="http://schemas.openxmlformats.org/officeDocument/2006/relationships/image" Target="../media/image48.png"/><Relationship Id="rId21" Type="http://schemas.openxmlformats.org/officeDocument/2006/relationships/image" Target="../media/image66.png"/><Relationship Id="rId34" Type="http://schemas.openxmlformats.org/officeDocument/2006/relationships/image" Target="../media/image79.svg"/><Relationship Id="rId7" Type="http://schemas.openxmlformats.org/officeDocument/2006/relationships/image" Target="../media/image52.png"/><Relationship Id="rId12" Type="http://schemas.openxmlformats.org/officeDocument/2006/relationships/image" Target="../media/image57.svg"/><Relationship Id="rId17" Type="http://schemas.openxmlformats.org/officeDocument/2006/relationships/image" Target="../media/image62.png"/><Relationship Id="rId25" Type="http://schemas.openxmlformats.org/officeDocument/2006/relationships/image" Target="../media/image70.png"/><Relationship Id="rId33" Type="http://schemas.openxmlformats.org/officeDocument/2006/relationships/image" Target="../media/image7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1.svg"/><Relationship Id="rId20" Type="http://schemas.openxmlformats.org/officeDocument/2006/relationships/image" Target="../media/image65.svg"/><Relationship Id="rId29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svg"/><Relationship Id="rId11" Type="http://schemas.openxmlformats.org/officeDocument/2006/relationships/image" Target="../media/image56.png"/><Relationship Id="rId24" Type="http://schemas.openxmlformats.org/officeDocument/2006/relationships/image" Target="../media/image69.svg"/><Relationship Id="rId32" Type="http://schemas.openxmlformats.org/officeDocument/2006/relationships/image" Target="../media/image77.sv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png"/><Relationship Id="rId28" Type="http://schemas.openxmlformats.org/officeDocument/2006/relationships/image" Target="../media/image73.svg"/><Relationship Id="rId10" Type="http://schemas.openxmlformats.org/officeDocument/2006/relationships/image" Target="../media/image55.svg"/><Relationship Id="rId19" Type="http://schemas.openxmlformats.org/officeDocument/2006/relationships/image" Target="../media/image64.png"/><Relationship Id="rId31" Type="http://schemas.openxmlformats.org/officeDocument/2006/relationships/image" Target="../media/image76.png"/><Relationship Id="rId4" Type="http://schemas.openxmlformats.org/officeDocument/2006/relationships/image" Target="../media/image49.svg"/><Relationship Id="rId9" Type="http://schemas.openxmlformats.org/officeDocument/2006/relationships/image" Target="../media/image54.png"/><Relationship Id="rId14" Type="http://schemas.openxmlformats.org/officeDocument/2006/relationships/image" Target="../media/image59.svg"/><Relationship Id="rId22" Type="http://schemas.openxmlformats.org/officeDocument/2006/relationships/image" Target="../media/image67.svg"/><Relationship Id="rId27" Type="http://schemas.openxmlformats.org/officeDocument/2006/relationships/image" Target="../media/image72.png"/><Relationship Id="rId30" Type="http://schemas.openxmlformats.org/officeDocument/2006/relationships/image" Target="../media/image75.svg"/><Relationship Id="rId35" Type="http://schemas.openxmlformats.org/officeDocument/2006/relationships/image" Target="../media/image80.png"/><Relationship Id="rId8" Type="http://schemas.openxmlformats.org/officeDocument/2006/relationships/image" Target="../media/image5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100" y="15668"/>
            <a:ext cx="2392410" cy="920153"/>
          </a:xfrm>
        </p:spPr>
        <p:txBody>
          <a:bodyPr/>
          <a:lstStyle/>
          <a:p>
            <a:br>
              <a:rPr lang="en-US" sz="2800" dirty="0"/>
            </a:br>
            <a:r>
              <a:rPr lang="en-US" sz="2800" dirty="0"/>
              <a:t>Data Incident</a:t>
            </a:r>
            <a:br>
              <a:rPr lang="en-US" sz="2800" dirty="0"/>
            </a:br>
            <a:r>
              <a:rPr lang="en-US" sz="2800" dirty="0"/>
              <a:t>Reporting</a:t>
            </a:r>
            <a:br>
              <a:rPr lang="en-US" sz="2800" dirty="0"/>
            </a:br>
            <a:r>
              <a:rPr lang="en-US" sz="2800" dirty="0"/>
              <a:t>Roadmap</a:t>
            </a:r>
            <a:endParaRPr lang="ru-RU" sz="2800" dirty="0"/>
          </a:p>
        </p:txBody>
      </p:sp>
      <p:pic>
        <p:nvPicPr>
          <p:cNvPr id="55" name="Picture Placeholder 54" descr="Globe icon">
            <a:extLst>
              <a:ext uri="{FF2B5EF4-FFF2-40B4-BE49-F238E27FC236}">
                <a16:creationId xmlns:a16="http://schemas.microsoft.com/office/drawing/2014/main" id="{37A3FB08-CD7E-4D12-B6D5-0474F2D2CF96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/>
      </p:pic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250420" y="918966"/>
            <a:ext cx="1441282" cy="560218"/>
          </a:xfrm>
        </p:spPr>
        <p:txBody>
          <a:bodyPr/>
          <a:lstStyle/>
          <a:p>
            <a:r>
              <a:rPr lang="en-US" dirty="0"/>
              <a:t>Alerted to an Incident</a:t>
            </a:r>
            <a:endParaRPr lang="ru-RU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0" y="1479193"/>
            <a:ext cx="1691702" cy="638087"/>
          </a:xfrm>
        </p:spPr>
        <p:txBody>
          <a:bodyPr/>
          <a:lstStyle/>
          <a:p>
            <a:r>
              <a:rPr lang="en-US" dirty="0"/>
              <a:t>Take immediate mitigation steps and </a:t>
            </a:r>
            <a:r>
              <a:rPr lang="en-US" b="1" u="sng" dirty="0"/>
              <a:t>notify local IT</a:t>
            </a:r>
            <a:r>
              <a:rPr lang="en-US" dirty="0"/>
              <a:t>.  Limit written communication, operate on need-to-know basis and avoid using defined legal terms like “breach”. </a:t>
            </a:r>
            <a:r>
              <a:rPr lang="en-US" b="1" u="sng" dirty="0"/>
              <a:t>Local IT to </a:t>
            </a:r>
            <a:r>
              <a:rPr lang="en-US" b="1" u="sng"/>
              <a:t>notify RPM Director </a:t>
            </a:r>
            <a:r>
              <a:rPr lang="en-US" b="1" u="sng" dirty="0"/>
              <a:t>of Info Sec .</a:t>
            </a:r>
            <a:endParaRPr lang="ru-RU" b="1" u="sng" dirty="0"/>
          </a:p>
        </p:txBody>
      </p:sp>
      <p:pic>
        <p:nvPicPr>
          <p:cNvPr id="95" name="Picture Placeholder 94" descr="Microprocessor icon">
            <a:extLst>
              <a:ext uri="{FF2B5EF4-FFF2-40B4-BE49-F238E27FC236}">
                <a16:creationId xmlns:a16="http://schemas.microsoft.com/office/drawing/2014/main" id="{E5480516-45F9-4EB0-944F-75CCED40811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97" r="97"/>
          <a:stretch>
            <a:fillRect/>
          </a:stretch>
        </p:blipFill>
        <p:spPr/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CABC91A-531F-4132-B5A2-3E70E3F6985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167710" y="1452308"/>
            <a:ext cx="1690288" cy="510299"/>
          </a:xfrm>
        </p:spPr>
        <p:txBody>
          <a:bodyPr/>
          <a:lstStyle/>
          <a:p>
            <a:r>
              <a:rPr lang="en-US" dirty="0"/>
              <a:t>File Reportable Event (RE)</a:t>
            </a:r>
            <a:endParaRPr lang="ru-RU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5606479-9866-4A9F-8795-33225594A99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67710" y="2279365"/>
            <a:ext cx="1697983" cy="638087"/>
          </a:xfrm>
        </p:spPr>
        <p:txBody>
          <a:bodyPr/>
          <a:lstStyle/>
          <a:p>
            <a:r>
              <a:rPr lang="en-US" dirty="0"/>
              <a:t>REs are required to be filed </a:t>
            </a:r>
            <a:r>
              <a:rPr lang="en-US" b="1" dirty="0"/>
              <a:t>i</a:t>
            </a:r>
            <a:r>
              <a:rPr lang="en-US" b="1" u="sng" dirty="0"/>
              <a:t>mmediately</a:t>
            </a:r>
            <a:r>
              <a:rPr lang="en-US" dirty="0"/>
              <a:t> upon learning of data incident.  </a:t>
            </a:r>
            <a:r>
              <a:rPr lang="en-US" b="1" u="sng" dirty="0"/>
              <a:t>RPM Director of Info Sec and data protection team notified via the Reportable Event.</a:t>
            </a:r>
            <a:endParaRPr lang="ru-RU" b="1" u="sng" dirty="0"/>
          </a:p>
        </p:txBody>
      </p:sp>
      <p:pic>
        <p:nvPicPr>
          <p:cNvPr id="85" name="Picture Placeholder 84" descr="Cubes icon">
            <a:extLst>
              <a:ext uri="{FF2B5EF4-FFF2-40B4-BE49-F238E27FC236}">
                <a16:creationId xmlns:a16="http://schemas.microsoft.com/office/drawing/2014/main" id="{2B9CA395-C630-4D04-8BD8-EF76AEB56222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97" r="97"/>
          <a:stretch>
            <a:fillRect/>
          </a:stretch>
        </p:blipFill>
        <p:spPr/>
      </p:pic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C731E8C-632F-45FC-92FD-29CD284AB64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-58790" y="2295750"/>
            <a:ext cx="1818357" cy="748780"/>
          </a:xfrm>
        </p:spPr>
        <p:txBody>
          <a:bodyPr/>
          <a:lstStyle/>
          <a:p>
            <a:r>
              <a:rPr lang="en-US" dirty="0"/>
              <a:t>Where’s the Access Point?</a:t>
            </a:r>
            <a:endParaRPr lang="ru-RU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77DE7F63-93F9-44B6-8B3C-DE039FD2271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8945" y="2776166"/>
            <a:ext cx="1592757" cy="638087"/>
          </a:xfrm>
        </p:spPr>
        <p:txBody>
          <a:bodyPr/>
          <a:lstStyle/>
          <a:p>
            <a:r>
              <a:rPr lang="en-US" dirty="0"/>
              <a:t>Identify the root cause or initial access point</a:t>
            </a:r>
            <a:r>
              <a:rPr lang="en-US" b="1" u="sng" dirty="0"/>
              <a:t>.  Group IT together with RPM Director of Info Sec will isolate and mitigate the incident. </a:t>
            </a:r>
            <a:endParaRPr lang="ru-RU" b="1" u="sng" dirty="0"/>
          </a:p>
        </p:txBody>
      </p:sp>
      <p:pic>
        <p:nvPicPr>
          <p:cNvPr id="89" name="Picture Placeholder 88" descr="Atom icon">
            <a:extLst>
              <a:ext uri="{FF2B5EF4-FFF2-40B4-BE49-F238E27FC236}">
                <a16:creationId xmlns:a16="http://schemas.microsoft.com/office/drawing/2014/main" id="{765E7290-F2FE-45E1-9802-21FC47893724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1" name="Picture Placeholder 160" descr="Atom icon">
            <a:extLst>
              <a:ext uri="{FF2B5EF4-FFF2-40B4-BE49-F238E27FC236}">
                <a16:creationId xmlns:a16="http://schemas.microsoft.com/office/drawing/2014/main" id="{43E7DEA2-F049-452D-A1DC-EC3566B788D3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>
          <a:xfrm>
            <a:off x="4593245" y="6929896"/>
            <a:ext cx="439200" cy="439200"/>
          </a:xfrm>
        </p:spPr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E5AF557-A75D-4BB5-8354-37F4A2137F0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167710" y="3029282"/>
            <a:ext cx="1690289" cy="743651"/>
          </a:xfrm>
        </p:spPr>
        <p:txBody>
          <a:bodyPr/>
          <a:lstStyle/>
          <a:p>
            <a:r>
              <a:rPr lang="en-US" dirty="0"/>
              <a:t>What Data Is Involved?</a:t>
            </a:r>
            <a:endParaRPr lang="ru-RU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C8C46E0-0C8A-4D59-B217-A16B7E30F99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5405" y="3586333"/>
            <a:ext cx="1611736" cy="638087"/>
          </a:xfrm>
        </p:spPr>
        <p:txBody>
          <a:bodyPr/>
          <a:lstStyle/>
          <a:p>
            <a:r>
              <a:rPr lang="en-US" b="1" u="sng" dirty="0"/>
              <a:t>RPM Director of Info Sec will notify appropriate group counsel</a:t>
            </a:r>
            <a:r>
              <a:rPr lang="en-US" dirty="0"/>
              <a:t>.  Include internal EU/UK lawyers if data from Europe involved.  Sensitive data will increase any potential impact.</a:t>
            </a:r>
            <a:endParaRPr lang="ru-RU" dirty="0"/>
          </a:p>
        </p:txBody>
      </p:sp>
      <p:pic>
        <p:nvPicPr>
          <p:cNvPr id="125" name="Picture Placeholder 124" descr="Lock icon">
            <a:extLst>
              <a:ext uri="{FF2B5EF4-FFF2-40B4-BE49-F238E27FC236}">
                <a16:creationId xmlns:a16="http://schemas.microsoft.com/office/drawing/2014/main" id="{8532ADC0-72F7-4847-B0C8-C1F323D80D03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/>
      </p:pic>
      <p:pic>
        <p:nvPicPr>
          <p:cNvPr id="175" name="Picture Placeholder 174" descr="Lock icon">
            <a:extLst>
              <a:ext uri="{FF2B5EF4-FFF2-40B4-BE49-F238E27FC236}">
                <a16:creationId xmlns:a16="http://schemas.microsoft.com/office/drawing/2014/main" id="{E6F999B9-904A-41D4-9CC7-1C96BF142DD9}"/>
              </a:ext>
            </a:extLst>
          </p:cNvPr>
          <p:cNvPicPr>
            <a:picLocks noGrp="1" noChangeAspect="1"/>
          </p:cNvPicPr>
          <p:nvPr>
            <p:ph type="pic" sz="quarter" idx="52"/>
          </p:nvPr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>
            <a:off x="1735058" y="3278013"/>
            <a:ext cx="439200" cy="439200"/>
          </a:xfrm>
        </p:spPr>
      </p:pic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E898CFA-1688-4C14-BC59-751C9B4D2B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8945" y="3458841"/>
            <a:ext cx="1587530" cy="821529"/>
          </a:xfrm>
        </p:spPr>
        <p:txBody>
          <a:bodyPr/>
          <a:lstStyle/>
          <a:p>
            <a:r>
              <a:rPr lang="en-US" dirty="0"/>
              <a:t>Any Critical Systems Impacted?</a:t>
            </a:r>
            <a:endParaRPr lang="ru-RU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7680C2A3-C4E3-40E7-9961-5A026F441EF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0" y="4223589"/>
            <a:ext cx="1682624" cy="696821"/>
          </a:xfrm>
        </p:spPr>
        <p:txBody>
          <a:bodyPr/>
          <a:lstStyle/>
          <a:p>
            <a:r>
              <a:rPr lang="en-US" dirty="0"/>
              <a:t>IT will determine the severity of the impact. </a:t>
            </a:r>
            <a:r>
              <a:rPr lang="en-US" b="1" u="sng" dirty="0"/>
              <a:t>RPM Director of Info Sec will notify RPM General Counsel and RPM CFO. </a:t>
            </a:r>
            <a:r>
              <a:rPr lang="en-US" dirty="0"/>
              <a:t>GC &amp; CFO will determine if/when to alert the RPM </a:t>
            </a:r>
            <a:r>
              <a:rPr lang="en-US" dirty="0" err="1"/>
              <a:t>BoD</a:t>
            </a:r>
            <a:r>
              <a:rPr lang="en-US" dirty="0"/>
              <a:t>.  </a:t>
            </a:r>
            <a:endParaRPr lang="ru-RU" dirty="0"/>
          </a:p>
        </p:txBody>
      </p:sp>
      <p:pic>
        <p:nvPicPr>
          <p:cNvPr id="135" name="Picture Placeholder 134" descr="Search icon">
            <a:extLst>
              <a:ext uri="{FF2B5EF4-FFF2-40B4-BE49-F238E27FC236}">
                <a16:creationId xmlns:a16="http://schemas.microsoft.com/office/drawing/2014/main" id="{90469E46-8456-4C58-A8AE-7729767DFD2E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/>
      </p:pic>
      <p:pic>
        <p:nvPicPr>
          <p:cNvPr id="179" name="Picture Placeholder 178" descr="Search icon">
            <a:extLst>
              <a:ext uri="{FF2B5EF4-FFF2-40B4-BE49-F238E27FC236}">
                <a16:creationId xmlns:a16="http://schemas.microsoft.com/office/drawing/2014/main" id="{1DDA7E32-6ED9-4B33-B32F-8ED11400FB96}"/>
              </a:ext>
            </a:extLst>
          </p:cNvPr>
          <p:cNvPicPr>
            <a:picLocks noGrp="1" noChangeAspect="1"/>
          </p:cNvPicPr>
          <p:nvPr>
            <p:ph type="pic" sz="quarter" idx="57"/>
          </p:nvPr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 t="180" b="180"/>
          <a:stretch>
            <a:fillRect/>
          </a:stretch>
        </p:blipFill>
        <p:spPr>
          <a:xfrm>
            <a:off x="4586994" y="4004820"/>
            <a:ext cx="439200" cy="439200"/>
          </a:xfr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9886B47-EB19-4F7C-B11C-AC77F7E0CB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75405" y="4400701"/>
            <a:ext cx="1690288" cy="743651"/>
          </a:xfrm>
        </p:spPr>
        <p:txBody>
          <a:bodyPr/>
          <a:lstStyle/>
          <a:p>
            <a:r>
              <a:rPr lang="en-US" dirty="0"/>
              <a:t>Any Financial Systems Impacted?</a:t>
            </a:r>
            <a:endParaRPr lang="ru-RU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386FE1D-5753-4826-9BC9-B63ACE83BD6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3" y="5157373"/>
            <a:ext cx="1687745" cy="638087"/>
          </a:xfrm>
        </p:spPr>
        <p:txBody>
          <a:bodyPr/>
          <a:lstStyle/>
          <a:p>
            <a:r>
              <a:rPr lang="en-US" dirty="0"/>
              <a:t>If yes, IT to identify the scope of the impact. </a:t>
            </a:r>
            <a:r>
              <a:rPr lang="en-US" b="1" u="sng" dirty="0"/>
              <a:t>Director of Info Sec to notify RPM Internal Auditors</a:t>
            </a:r>
            <a:r>
              <a:rPr lang="en-US" dirty="0"/>
              <a:t>.  Internal Audit will determine if/when to alert External Auditors.</a:t>
            </a:r>
            <a:endParaRPr lang="ru-RU" dirty="0"/>
          </a:p>
        </p:txBody>
      </p:sp>
      <p:pic>
        <p:nvPicPr>
          <p:cNvPr id="133" name="Picture Placeholder 132" descr="Charts icon">
            <a:extLst>
              <a:ext uri="{FF2B5EF4-FFF2-40B4-BE49-F238E27FC236}">
                <a16:creationId xmlns:a16="http://schemas.microsoft.com/office/drawing/2014/main" id="{DA693DAA-70F5-4DE5-B82E-2209B56F19AE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rcRect/>
          <a:stretch>
            <a:fillRect/>
          </a:stretch>
        </p:blipFill>
        <p:spPr/>
      </p:pic>
      <p:pic>
        <p:nvPicPr>
          <p:cNvPr id="183" name="Picture Placeholder 182" descr="Charts icon">
            <a:extLst>
              <a:ext uri="{FF2B5EF4-FFF2-40B4-BE49-F238E27FC236}">
                <a16:creationId xmlns:a16="http://schemas.microsoft.com/office/drawing/2014/main" id="{5BA8F33C-1995-45BD-B260-DF39DAF5655D}"/>
              </a:ext>
            </a:extLst>
          </p:cNvPr>
          <p:cNvPicPr>
            <a:picLocks noGrp="1" noChangeAspect="1"/>
          </p:cNvPicPr>
          <p:nvPr>
            <p:ph type="pic" sz="quarter" idx="53"/>
          </p:nvPr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 t="180" b="180"/>
          <a:stretch>
            <a:fillRect/>
          </a:stretch>
        </p:blipFill>
        <p:spPr>
          <a:xfrm>
            <a:off x="1735058" y="4723759"/>
            <a:ext cx="439200" cy="439200"/>
          </a:xfrm>
        </p:spPr>
      </p:pic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-129451" y="5060055"/>
            <a:ext cx="1810954" cy="814300"/>
          </a:xfrm>
        </p:spPr>
        <p:txBody>
          <a:bodyPr/>
          <a:lstStyle/>
          <a:p>
            <a:r>
              <a:rPr lang="en-US" dirty="0"/>
              <a:t>Operations, Relationships or Finances Affected?</a:t>
            </a:r>
          </a:p>
          <a:p>
            <a:endParaRPr lang="ru-RU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BD0AFB30-1FB2-418E-B2D2-297AA3CD453D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-19350" y="6067687"/>
            <a:ext cx="1700853" cy="758243"/>
          </a:xfrm>
        </p:spPr>
        <p:txBody>
          <a:bodyPr/>
          <a:lstStyle/>
          <a:p>
            <a:r>
              <a:rPr lang="en-US" dirty="0"/>
              <a:t>If yes, determine which ones, how they were affected and </a:t>
            </a:r>
            <a:r>
              <a:rPr lang="en-US" b="1" u="sng" dirty="0"/>
              <a:t>Director of Info Sec to notify RPM VP of Ops and VP Corp. Benefits &amp; Risk Management</a:t>
            </a:r>
            <a:r>
              <a:rPr lang="en-US" u="sng" dirty="0"/>
              <a:t>. </a:t>
            </a:r>
            <a:r>
              <a:rPr lang="en-US" dirty="0"/>
              <a:t>VP Corp. Benefits will determine if/when to alert Insurance Provider.</a:t>
            </a:r>
            <a:endParaRPr lang="ru-RU" dirty="0"/>
          </a:p>
        </p:txBody>
      </p:sp>
      <p:pic>
        <p:nvPicPr>
          <p:cNvPr id="121" name="Picture Placeholder 120" descr="Mobile devices icon">
            <a:extLst>
              <a:ext uri="{FF2B5EF4-FFF2-40B4-BE49-F238E27FC236}">
                <a16:creationId xmlns:a16="http://schemas.microsoft.com/office/drawing/2014/main" id="{950B4FEA-3E81-4BA2-902D-6C72B63914FE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rcRect/>
          <a:stretch>
            <a:fillRect/>
          </a:stretch>
        </p:blipFill>
        <p:spPr/>
      </p:pic>
      <p:pic>
        <p:nvPicPr>
          <p:cNvPr id="165" name="Picture Placeholder 164" descr="Mobile devices icon">
            <a:extLst>
              <a:ext uri="{FF2B5EF4-FFF2-40B4-BE49-F238E27FC236}">
                <a16:creationId xmlns:a16="http://schemas.microsoft.com/office/drawing/2014/main" id="{56C27F8C-5947-4902-9D6D-9111560A0DCC}"/>
              </a:ext>
            </a:extLst>
          </p:cNvPr>
          <p:cNvPicPr>
            <a:picLocks noGrp="1" noChangeAspect="1"/>
          </p:cNvPicPr>
          <p:nvPr>
            <p:ph type="pic" sz="quarter" idx="58"/>
          </p:nvPr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rcRect/>
          <a:stretch>
            <a:fillRect/>
          </a:stretch>
        </p:blipFill>
        <p:spPr>
          <a:xfrm>
            <a:off x="4593245" y="5434115"/>
            <a:ext cx="439200" cy="439200"/>
          </a:xfrm>
        </p:spPr>
      </p:pic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67709" y="5918305"/>
            <a:ext cx="1690289" cy="726115"/>
          </a:xfrm>
        </p:spPr>
        <p:txBody>
          <a:bodyPr/>
          <a:lstStyle/>
          <a:p>
            <a:r>
              <a:rPr lang="en-US" dirty="0"/>
              <a:t>Any Potential Reputational Damage?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CEC195C-526B-4BFC-8648-6508872A1CD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670462"/>
            <a:ext cx="1687744" cy="638087"/>
          </a:xfrm>
        </p:spPr>
        <p:txBody>
          <a:bodyPr/>
          <a:lstStyle/>
          <a:p>
            <a:r>
              <a:rPr lang="en-US" dirty="0"/>
              <a:t>If yes, IT in collaboration with business determine the extent of the damage and </a:t>
            </a:r>
            <a:r>
              <a:rPr lang="en-US" b="1" u="sng" dirty="0"/>
              <a:t>notify RPM Communications Team.</a:t>
            </a:r>
            <a:endParaRPr lang="ru-RU" b="1" u="sng" dirty="0"/>
          </a:p>
        </p:txBody>
      </p:sp>
      <p:pic>
        <p:nvPicPr>
          <p:cNvPr id="113" name="Picture Placeholder 112" descr="Laptop icon">
            <a:extLst>
              <a:ext uri="{FF2B5EF4-FFF2-40B4-BE49-F238E27FC236}">
                <a16:creationId xmlns:a16="http://schemas.microsoft.com/office/drawing/2014/main" id="{5DA96FDB-9B4B-466A-ACE5-193A1A8EEE35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rcRect l="97" r="97"/>
          <a:stretch>
            <a:fillRect/>
          </a:stretch>
        </p:blipFill>
        <p:spPr/>
      </p:pic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674B59E-A624-46A5-B17E-CFD4EB391B1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7594" y="6931946"/>
            <a:ext cx="1608881" cy="661054"/>
          </a:xfrm>
        </p:spPr>
        <p:txBody>
          <a:bodyPr/>
          <a:lstStyle/>
          <a:p>
            <a:r>
              <a:rPr lang="en-US" dirty="0"/>
              <a:t>Any Legal Reporting Obligations?</a:t>
            </a:r>
            <a:endParaRPr lang="ru-RU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6F0FC76-2379-43FD-ADED-5BE2CCDC59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3911" y="7747531"/>
            <a:ext cx="1612957" cy="638087"/>
          </a:xfrm>
        </p:spPr>
        <p:txBody>
          <a:bodyPr/>
          <a:lstStyle/>
          <a:p>
            <a:r>
              <a:rPr lang="en-US" dirty="0"/>
              <a:t>This is determined by RPM Legal and Compliance in conjunction with outside data privacy and security  counsel. </a:t>
            </a:r>
            <a:r>
              <a:rPr lang="en-US" b="1" u="sng" dirty="0"/>
              <a:t>Do not externally report an incident without consultation with RPM Legal.</a:t>
            </a:r>
            <a:endParaRPr lang="ru-RU" b="1" u="sng" dirty="0"/>
          </a:p>
        </p:txBody>
      </p:sp>
      <p:pic>
        <p:nvPicPr>
          <p:cNvPr id="117" name="Picture Placeholder 116" descr="Checklist icon">
            <a:extLst>
              <a:ext uri="{FF2B5EF4-FFF2-40B4-BE49-F238E27FC236}">
                <a16:creationId xmlns:a16="http://schemas.microsoft.com/office/drawing/2014/main" id="{4186EB7D-097D-48C1-9516-9BF372F0B804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>
            <a:fillRect/>
          </a:stretch>
        </p:blipFill>
        <p:spPr/>
      </p:pic>
      <p:pic>
        <p:nvPicPr>
          <p:cNvPr id="171" name="Picture Placeholder 170" descr="Checklist icon">
            <a:extLst>
              <a:ext uri="{FF2B5EF4-FFF2-40B4-BE49-F238E27FC236}">
                <a16:creationId xmlns:a16="http://schemas.microsoft.com/office/drawing/2014/main" id="{67E3E39F-66D0-4F49-A651-D2A9E3FE26AD}"/>
              </a:ext>
            </a:extLst>
          </p:cNvPr>
          <p:cNvPicPr>
            <a:picLocks noGrp="1" noChangeAspect="1"/>
          </p:cNvPicPr>
          <p:nvPr>
            <p:ph type="pic" sz="quarter" idx="59"/>
          </p:nvPr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rcRect t="180" b="180"/>
          <a:stretch>
            <a:fillRect/>
          </a:stretch>
        </p:blipFill>
        <p:spPr>
          <a:xfrm>
            <a:off x="1735058" y="6161107"/>
            <a:ext cx="439200" cy="439200"/>
          </a:xfrm>
        </p:spPr>
      </p:pic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0ACADB9-C1A2-43B7-AD69-4E7B9A980FD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67709" y="7251570"/>
            <a:ext cx="1690288" cy="682859"/>
          </a:xfrm>
        </p:spPr>
        <p:txBody>
          <a:bodyPr/>
          <a:lstStyle/>
          <a:p>
            <a:r>
              <a:rPr lang="en-US" dirty="0"/>
              <a:t>Was the Incident Material?</a:t>
            </a:r>
            <a:endParaRPr lang="ru-RU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14ADAF4-D76A-486A-BD20-92251BFE5E0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67709" y="8019261"/>
            <a:ext cx="1697984" cy="638087"/>
          </a:xfrm>
        </p:spPr>
        <p:txBody>
          <a:bodyPr/>
          <a:lstStyle/>
          <a:p>
            <a:r>
              <a:rPr lang="en-US" dirty="0"/>
              <a:t>RPM Legal will determine materiality, appropriate reporting, press releases and other communications needed. </a:t>
            </a:r>
          </a:p>
          <a:p>
            <a:r>
              <a:rPr lang="en-US" b="1" u="sng" dirty="0"/>
              <a:t>Do not externally comment on any incident without prior approval.</a:t>
            </a:r>
            <a:endParaRPr lang="ru-RU" b="1" u="sng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CDF00C-7E4C-F516-D681-7438DD2E9363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64217" y="146357"/>
            <a:ext cx="1357818" cy="5602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EB474A0-8DE5-25FA-E740-7AAE8D32AC0A}"/>
              </a:ext>
            </a:extLst>
          </p:cNvPr>
          <p:cNvSpPr txBox="1"/>
          <p:nvPr/>
        </p:nvSpPr>
        <p:spPr>
          <a:xfrm>
            <a:off x="98945" y="8850101"/>
            <a:ext cx="2408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RPM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00954201_Product roadmap infographics poster_SL_V1.potx" id="{7139280B-9022-43B4-AEAB-A4D3C6DDD7CD}" vid="{D3A0CA3A-729C-48B6-BD69-38CFD8DF4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0C2D6ED61D4479406C8DA89CF0878" ma:contentTypeVersion="17" ma:contentTypeDescription="Create a new document." ma:contentTypeScope="" ma:versionID="fc3518840e11a428a3c3a44095b6d7d6">
  <xsd:schema xmlns:xsd="http://www.w3.org/2001/XMLSchema" xmlns:xs="http://www.w3.org/2001/XMLSchema" xmlns:p="http://schemas.microsoft.com/office/2006/metadata/properties" xmlns:ns2="d7a05af7-d3ec-4963-864c-209504fa34de" xmlns:ns3="2ed82cd1-6b84-4a0b-9746-0d197a81b83d" targetNamespace="http://schemas.microsoft.com/office/2006/metadata/properties" ma:root="true" ma:fieldsID="be0ca4263e5679338b3b527a7be7887e" ns2:_="" ns3:_="">
    <xsd:import namespace="d7a05af7-d3ec-4963-864c-209504fa34de"/>
    <xsd:import namespace="2ed82cd1-6b84-4a0b-9746-0d197a81b8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a05af7-d3ec-4963-864c-209504fa34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c43bc27-0046-4300-b48a-2db9dc8911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d82cd1-6b84-4a0b-9746-0d197a81b8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8b3442-045f-45bf-a9ed-bf1ade735931}" ma:internalName="TaxCatchAll" ma:showField="CatchAllData" ma:web="2ed82cd1-6b84-4a0b-9746-0d197a81b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d7a05af7-d3ec-4963-864c-209504fa34de" xsi:nil="true"/>
    <lcf76f155ced4ddcb4097134ff3c332f xmlns="d7a05af7-d3ec-4963-864c-209504fa34de">
      <Terms xmlns="http://schemas.microsoft.com/office/infopath/2007/PartnerControls"/>
    </lcf76f155ced4ddcb4097134ff3c332f>
    <TaxCatchAll xmlns="2ed82cd1-6b84-4a0b-9746-0d197a81b83d" xsi:nil="true"/>
    <SharedWithUsers xmlns="2ed82cd1-6b84-4a0b-9746-0d197a81b83d">
      <UserInfo>
        <DisplayName/>
        <AccountId xsi:nil="true"/>
        <AccountType/>
      </UserInfo>
    </SharedWithUsers>
    <MediaLengthInSeconds xmlns="d7a05af7-d3ec-4963-864c-209504fa34de" xsi:nil="true"/>
  </documentManagement>
</p:properties>
</file>

<file path=customXml/itemProps1.xml><?xml version="1.0" encoding="utf-8"?>
<ds:datastoreItem xmlns:ds="http://schemas.openxmlformats.org/officeDocument/2006/customXml" ds:itemID="{24859CAA-C954-4DAD-90B6-90DF376A08BF}"/>
</file>

<file path=customXml/itemProps2.xml><?xml version="1.0" encoding="utf-8"?>
<ds:datastoreItem xmlns:ds="http://schemas.openxmlformats.org/officeDocument/2006/customXml" ds:itemID="{599253B6-8750-4AE7-9310-C85B843486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9BB5DF-A591-4D29-BE35-88A9CE3D2EA6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2ed82cd1-6b84-4a0b-9746-0d197a81b83d"/>
    <ds:schemaRef ds:uri="http://schemas.microsoft.com/office/infopath/2007/PartnerControls"/>
    <ds:schemaRef ds:uri="d7a05af7-d3ec-4963-864c-209504fa34d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 roadmap infographics poster</Template>
  <TotalTime>1145</TotalTime>
  <Words>377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 Data Incident Reporting Roadmap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Materiality ROADMAP</dc:title>
  <dc:creator>Jessica Medvec</dc:creator>
  <cp:lastModifiedBy>Jessica Medvec</cp:lastModifiedBy>
  <cp:revision>3</cp:revision>
  <dcterms:created xsi:type="dcterms:W3CDTF">2023-06-26T18:34:48Z</dcterms:created>
  <dcterms:modified xsi:type="dcterms:W3CDTF">2023-08-14T19:31:17Z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0x010100D590C2D6ED61D4479406C8DA89CF0878</vt:lpwstr>
  </property>
  <property fmtid="{D5CDD505-2E9C-101B-9397-08002B2CF9AE}" pid="3" name="MediaServiceImageTags">
    <vt:lpwstr/>
  </property>
  <property fmtid="{D5CDD505-2E9C-101B-9397-08002B2CF9AE}" pid="4" name="Order">
    <vt:r8>1012200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